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64" r:id="rId3"/>
    <p:sldId id="300" r:id="rId4"/>
    <p:sldId id="299" r:id="rId5"/>
    <p:sldId id="290" r:id="rId6"/>
    <p:sldId id="265" r:id="rId7"/>
    <p:sldId id="288" r:id="rId8"/>
    <p:sldId id="289" r:id="rId9"/>
    <p:sldId id="308" r:id="rId10"/>
    <p:sldId id="266" r:id="rId11"/>
    <p:sldId id="276" r:id="rId12"/>
    <p:sldId id="275" r:id="rId13"/>
    <p:sldId id="267" r:id="rId14"/>
    <p:sldId id="309" r:id="rId15"/>
    <p:sldId id="301" r:id="rId16"/>
    <p:sldId id="302" r:id="rId17"/>
    <p:sldId id="310" r:id="rId18"/>
    <p:sldId id="294" r:id="rId19"/>
    <p:sldId id="307" r:id="rId20"/>
    <p:sldId id="295" r:id="rId21"/>
    <p:sldId id="286" r:id="rId22"/>
    <p:sldId id="279" r:id="rId23"/>
    <p:sldId id="261" r:id="rId24"/>
    <p:sldId id="311" r:id="rId25"/>
    <p:sldId id="313" r:id="rId26"/>
    <p:sldId id="312" r:id="rId27"/>
    <p:sldId id="298" r:id="rId28"/>
    <p:sldId id="297" r:id="rId29"/>
    <p:sldId id="305" r:id="rId30"/>
    <p:sldId id="303"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6" d="100"/>
          <a:sy n="86" d="100"/>
        </p:scale>
        <p:origin x="102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F8BE43-7AC0-458E-ACB0-65B985B8F1D8}" type="datetimeFigureOut">
              <a:rPr lang="en-US" smtClean="0"/>
              <a:pPr/>
              <a:t>10/4/2018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AC4722-EA57-414B-9DD7-5ADC5D95BF5D}" type="slidenum">
              <a:rPr lang="en-US" smtClean="0"/>
              <a:pPr/>
              <a:t>‹#›</a:t>
            </a:fld>
            <a:endParaRPr lang="en-US"/>
          </a:p>
        </p:txBody>
      </p:sp>
    </p:spTree>
    <p:extLst>
      <p:ext uri="{BB962C8B-B14F-4D97-AF65-F5344CB8AC3E}">
        <p14:creationId xmlns:p14="http://schemas.microsoft.com/office/powerpoint/2010/main" val="29659013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AC4722-EA57-414B-9DD7-5ADC5D95BF5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smtClean="0">
                <a:solidFill>
                  <a:schemeClr val="tx1"/>
                </a:solidFill>
                <a:latin typeface="+mn-lt"/>
                <a:ea typeface="+mn-ea"/>
                <a:cs typeface="+mn-cs"/>
              </a:rPr>
              <a:t>www.solarnavigator.net</a:t>
            </a:r>
            <a:r>
              <a:rPr lang="en-US" sz="1200" kern="1200" dirty="0" smtClean="0">
                <a:solidFill>
                  <a:schemeClr val="tx1"/>
                </a:solidFill>
                <a:latin typeface="+mn-lt"/>
                <a:ea typeface="+mn-ea"/>
                <a:cs typeface="+mn-cs"/>
              </a:rPr>
              <a:t>/ geography/</a:t>
            </a:r>
            <a:r>
              <a:rPr lang="en-US" sz="1200" kern="1200" dirty="0" err="1" smtClean="0">
                <a:solidFill>
                  <a:schemeClr val="tx1"/>
                </a:solidFill>
                <a:latin typeface="+mn-lt"/>
                <a:ea typeface="+mn-ea"/>
                <a:cs typeface="+mn-cs"/>
              </a:rPr>
              <a:t>north_africa.htm</a:t>
            </a:r>
            <a:endParaRPr lang="en-US" dirty="0"/>
          </a:p>
        </p:txBody>
      </p:sp>
      <p:sp>
        <p:nvSpPr>
          <p:cNvPr id="4" name="Slide Number Placeholder 3"/>
          <p:cNvSpPr>
            <a:spLocks noGrp="1"/>
          </p:cNvSpPr>
          <p:nvPr>
            <p:ph type="sldNum" sz="quarter" idx="10"/>
          </p:nvPr>
        </p:nvSpPr>
        <p:spPr/>
        <p:txBody>
          <a:bodyPr/>
          <a:lstStyle/>
          <a:p>
            <a:fld id="{4CAC4722-EA57-414B-9DD7-5ADC5D95BF5D}"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smtClean="0">
                <a:solidFill>
                  <a:schemeClr val="tx1"/>
                </a:solidFill>
                <a:latin typeface="+mn-lt"/>
                <a:ea typeface="+mn-ea"/>
                <a:cs typeface="+mn-cs"/>
              </a:rPr>
              <a:t>archive.worldhistoria.com</a:t>
            </a:r>
            <a:r>
              <a:rPr lang="en-US" sz="1200" kern="1200" dirty="0" smtClean="0">
                <a:solidFill>
                  <a:schemeClr val="tx1"/>
                </a:solidFill>
                <a:latin typeface="+mn-lt"/>
                <a:ea typeface="+mn-ea"/>
                <a:cs typeface="+mn-cs"/>
              </a:rPr>
              <a:t>/ moors-were-</a:t>
            </a:r>
            <a:r>
              <a:rPr lang="en-US" sz="1200" kern="1200" dirty="0" err="1" smtClean="0">
                <a:solidFill>
                  <a:schemeClr val="tx1"/>
                </a:solidFill>
                <a:latin typeface="+mn-lt"/>
                <a:ea typeface="+mn-ea"/>
                <a:cs typeface="+mn-cs"/>
              </a:rPr>
              <a:t>black_to</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mathildasanthropologyblog.wordpress.com</a:t>
            </a:r>
            <a:r>
              <a:rPr lang="en-US" sz="120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4CAC4722-EA57-414B-9DD7-5ADC5D95BF5D}"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news.bbc.co.uk/2/ hi/in_pictures/7428297.stm</a:t>
            </a:r>
            <a:endParaRPr lang="en-US" dirty="0"/>
          </a:p>
        </p:txBody>
      </p:sp>
      <p:sp>
        <p:nvSpPr>
          <p:cNvPr id="4" name="Slide Number Placeholder 3"/>
          <p:cNvSpPr>
            <a:spLocks noGrp="1"/>
          </p:cNvSpPr>
          <p:nvPr>
            <p:ph type="sldNum" sz="quarter" idx="10"/>
          </p:nvPr>
        </p:nvSpPr>
        <p:spPr/>
        <p:txBody>
          <a:bodyPr/>
          <a:lstStyle/>
          <a:p>
            <a:fld id="{4CAC4722-EA57-414B-9DD7-5ADC5D95BF5D}"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Masons of </a:t>
            </a:r>
            <a:r>
              <a:rPr lang="en-US" sz="1200" b="1" kern="1200" dirty="0" err="1" smtClean="0">
                <a:solidFill>
                  <a:schemeClr val="tx1"/>
                </a:solidFill>
                <a:effectLst/>
                <a:latin typeface="+mn-lt"/>
                <a:ea typeface="+mn-ea"/>
                <a:cs typeface="+mn-cs"/>
              </a:rPr>
              <a:t>Djenné</a:t>
            </a:r>
            <a:r>
              <a:rPr lang="en-US" sz="1200" b="1" kern="1200" dirty="0" smtClean="0">
                <a:solidFill>
                  <a:schemeClr val="tx1"/>
                </a:solidFill>
                <a:effectLst/>
                <a:latin typeface="+mn-lt"/>
                <a:ea typeface="+mn-ea"/>
                <a:cs typeface="+mn-cs"/>
              </a:rPr>
              <a:t> - City of Mud </a:t>
            </a:r>
          </a:p>
          <a:p>
            <a:r>
              <a:rPr lang="en-US" sz="1200" kern="1200" dirty="0" smtClean="0">
                <a:solidFill>
                  <a:schemeClr val="tx1"/>
                </a:solidFill>
                <a:effectLst/>
                <a:latin typeface="+mn-lt"/>
                <a:ea typeface="+mn-ea"/>
                <a:cs typeface="+mn-cs"/>
              </a:rPr>
              <a:t>5:12 mins</a:t>
            </a:r>
          </a:p>
          <a:p>
            <a:r>
              <a:rPr lang="en-US" sz="1200" b="1" kern="1200" dirty="0" smtClean="0">
                <a:solidFill>
                  <a:schemeClr val="tx1"/>
                </a:solidFill>
                <a:effectLst/>
                <a:latin typeface="+mn-lt"/>
                <a:ea typeface="+mn-ea"/>
                <a:cs typeface="+mn-cs"/>
              </a:rPr>
              <a:t>Published on Aug 23, 2013</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Part one of a four part film series created for the exhibition, Mud Masons of Mali. </a:t>
            </a:r>
            <a:r>
              <a:rPr lang="en-US" sz="1200" kern="1200" dirty="0" err="1" smtClean="0">
                <a:solidFill>
                  <a:schemeClr val="tx1"/>
                </a:solidFill>
                <a:effectLst/>
                <a:latin typeface="+mn-lt"/>
                <a:ea typeface="+mn-ea"/>
                <a:cs typeface="+mn-cs"/>
              </a:rPr>
              <a:t>Djenné</a:t>
            </a:r>
            <a:r>
              <a:rPr lang="en-US" sz="1200" kern="1200" dirty="0" smtClean="0">
                <a:solidFill>
                  <a:schemeClr val="tx1"/>
                </a:solidFill>
                <a:effectLst/>
                <a:latin typeface="+mn-lt"/>
                <a:ea typeface="+mn-ea"/>
                <a:cs typeface="+mn-cs"/>
              </a:rPr>
              <a:t> masons speak of the history of city, its founding myth, its architecture and the role of the masons in maintaining this architectural legacy. The masons also speak about the importance for the community of the annual ceremony of re-plastering the Great Mosque.</a:t>
            </a:r>
          </a:p>
          <a:p>
            <a:endParaRPr lang="en-US" dirty="0"/>
          </a:p>
        </p:txBody>
      </p:sp>
      <p:sp>
        <p:nvSpPr>
          <p:cNvPr id="4" name="Slide Number Placeholder 3"/>
          <p:cNvSpPr>
            <a:spLocks noGrp="1"/>
          </p:cNvSpPr>
          <p:nvPr>
            <p:ph type="sldNum" sz="quarter" idx="10"/>
          </p:nvPr>
        </p:nvSpPr>
        <p:spPr/>
        <p:txBody>
          <a:bodyPr/>
          <a:lstStyle/>
          <a:p>
            <a:fld id="{24698ABB-FAEE-4655-AA42-A04B852E2D50}" type="slidenum">
              <a:rPr lang="en-US" smtClean="0"/>
              <a:t>15</a:t>
            </a:fld>
            <a:endParaRPr lang="en-US"/>
          </a:p>
        </p:txBody>
      </p:sp>
    </p:spTree>
    <p:extLst>
      <p:ext uri="{BB962C8B-B14F-4D97-AF65-F5344CB8AC3E}">
        <p14:creationId xmlns:p14="http://schemas.microsoft.com/office/powerpoint/2010/main" val="525450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exterior walls of a palace can be covered with elaborate decorative features from incisions and raised clay, </a:t>
            </a:r>
          </a:p>
          <a:p>
            <a:r>
              <a:rPr lang="en-US" dirty="0" smtClean="0"/>
              <a:t>Many patterns are connected to Islamic writing</a:t>
            </a:r>
          </a:p>
          <a:p>
            <a:endParaRPr lang="en-US" dirty="0"/>
          </a:p>
        </p:txBody>
      </p:sp>
      <p:sp>
        <p:nvSpPr>
          <p:cNvPr id="4" name="Slide Number Placeholder 3"/>
          <p:cNvSpPr>
            <a:spLocks noGrp="1"/>
          </p:cNvSpPr>
          <p:nvPr>
            <p:ph type="sldNum" sz="quarter" idx="10"/>
          </p:nvPr>
        </p:nvSpPr>
        <p:spPr/>
        <p:txBody>
          <a:bodyPr/>
          <a:lstStyle/>
          <a:p>
            <a:fld id="{24698ABB-FAEE-4655-AA42-A04B852E2D50}" type="slidenum">
              <a:rPr lang="en-US" smtClean="0"/>
              <a:t>16</a:t>
            </a:fld>
            <a:endParaRPr lang="en-US"/>
          </a:p>
        </p:txBody>
      </p:sp>
    </p:spTree>
    <p:extLst>
      <p:ext uri="{BB962C8B-B14F-4D97-AF65-F5344CB8AC3E}">
        <p14:creationId xmlns:p14="http://schemas.microsoft.com/office/powerpoint/2010/main" val="3862514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Author Thomas </a:t>
            </a:r>
            <a:r>
              <a:rPr lang="en-US" sz="1200" kern="1200" dirty="0" err="1" smtClean="0">
                <a:solidFill>
                  <a:schemeClr val="tx1"/>
                </a:solidFill>
                <a:latin typeface="+mn-lt"/>
                <a:ea typeface="+mn-ea"/>
                <a:cs typeface="+mn-cs"/>
              </a:rPr>
              <a:t>Oden</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How Africa Shaped the Christian Mind</a:t>
            </a:r>
            <a:endParaRPr lang="en-US" dirty="0" smtClean="0"/>
          </a:p>
          <a:p>
            <a:endParaRPr lang="en-US" dirty="0" smtClean="0"/>
          </a:p>
          <a:p>
            <a:r>
              <a:rPr lang="en-US" dirty="0" smtClean="0"/>
              <a:t>IMAGE: http://mybyzantine.files.wordpress.com/2011/10/cap.jpg</a:t>
            </a:r>
            <a:endParaRPr lang="en-US" dirty="0"/>
          </a:p>
        </p:txBody>
      </p:sp>
      <p:sp>
        <p:nvSpPr>
          <p:cNvPr id="4" name="Slide Number Placeholder 3"/>
          <p:cNvSpPr>
            <a:spLocks noGrp="1"/>
          </p:cNvSpPr>
          <p:nvPr>
            <p:ph type="sldNum" sz="quarter" idx="10"/>
          </p:nvPr>
        </p:nvSpPr>
        <p:spPr/>
        <p:txBody>
          <a:bodyPr/>
          <a:lstStyle/>
          <a:p>
            <a:fld id="{4CAC4722-EA57-414B-9DD7-5ADC5D95BF5D}" type="slidenum">
              <a:rPr lang="en-US" smtClean="0"/>
              <a:pPr/>
              <a:t>20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http://www.britannica.com/art/African-architecture/Influences-of-Islam-and-Christianity</a:t>
            </a:r>
          </a:p>
          <a:p>
            <a:endParaRPr lang="en-US" dirty="0"/>
          </a:p>
        </p:txBody>
      </p:sp>
      <p:sp>
        <p:nvSpPr>
          <p:cNvPr id="4" name="Slide Number Placeholder 3"/>
          <p:cNvSpPr>
            <a:spLocks noGrp="1"/>
          </p:cNvSpPr>
          <p:nvPr>
            <p:ph type="sldNum" sz="quarter" idx="10"/>
          </p:nvPr>
        </p:nvSpPr>
        <p:spPr/>
        <p:txBody>
          <a:bodyPr/>
          <a:lstStyle/>
          <a:p>
            <a:fld id="{24698ABB-FAEE-4655-AA42-A04B852E2D50}" type="slidenum">
              <a:rPr lang="en-US" smtClean="0"/>
              <a:t>28</a:t>
            </a:fld>
            <a:endParaRPr lang="en-US"/>
          </a:p>
        </p:txBody>
      </p:sp>
    </p:spTree>
    <p:extLst>
      <p:ext uri="{BB962C8B-B14F-4D97-AF65-F5344CB8AC3E}">
        <p14:creationId xmlns:p14="http://schemas.microsoft.com/office/powerpoint/2010/main" val="3443957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0B8E8E-47CA-4B6D-8368-9724E6AB9999}" type="datetimeFigureOut">
              <a:rPr lang="en-US" smtClean="0"/>
              <a:pPr/>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0B8E8E-47CA-4B6D-8368-9724E6AB9999}" type="datetimeFigureOut">
              <a:rPr lang="en-US" smtClean="0"/>
              <a:pPr/>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0B8E8E-47CA-4B6D-8368-9724E6AB9999}" type="datetimeFigureOut">
              <a:rPr lang="en-US" smtClean="0"/>
              <a:pPr/>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0B8E8E-47CA-4B6D-8368-9724E6AB9999}" type="datetimeFigureOut">
              <a:rPr lang="en-US" smtClean="0"/>
              <a:pPr/>
              <a:t>10/4/2018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0B8E8E-47CA-4B6D-8368-9724E6AB9999}" type="datetimeFigureOut">
              <a:rPr lang="en-US" smtClean="0"/>
              <a:pPr/>
              <a:t>10/4/2018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0B8E8E-47CA-4B6D-8368-9724E6AB9999}" type="datetimeFigureOut">
              <a:rPr lang="en-US" smtClean="0"/>
              <a:pPr/>
              <a:t>10/4/2018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B8E8E-47CA-4B6D-8368-9724E6AB9999}" type="datetimeFigureOut">
              <a:rPr lang="en-US" smtClean="0"/>
              <a:pPr/>
              <a:t>10/4/2018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0B8E8E-47CA-4B6D-8368-9724E6AB9999}" type="datetimeFigureOut">
              <a:rPr lang="en-US" smtClean="0"/>
              <a:pPr/>
              <a:t>10/4/2018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0B8E8E-47CA-4B6D-8368-9724E6AB9999}" type="datetimeFigureOut">
              <a:rPr lang="en-US" smtClean="0"/>
              <a:pPr/>
              <a:t>10/4/2018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0B8E8E-47CA-4B6D-8368-9724E6AB9999}" type="datetimeFigureOut">
              <a:rPr lang="en-US" smtClean="0"/>
              <a:pPr/>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0B8E8E-47CA-4B6D-8368-9724E6AB9999}" type="datetimeFigureOut">
              <a:rPr lang="en-US" smtClean="0"/>
              <a:pPr/>
              <a:t>10/4/2018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F266C-C8D3-4489-BE36-A10D1E22BA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0B8E8E-47CA-4B6D-8368-9724E6AB9999}" type="datetimeFigureOut">
              <a:rPr lang="en-US" smtClean="0"/>
              <a:pPr/>
              <a:t>10/4/2018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AF266C-C8D3-4489-BE36-A10D1E22BA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user/smithsonianNMNH"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XiHOqxo5tpc" TargetMode="External"/><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zI4N0KrDjLg"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6.jp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vGrcP6iEWcA"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XiHOqxo5tpc" TargetMode="External"/><Relationship Id="rId2" Type="http://schemas.openxmlformats.org/officeDocument/2006/relationships/hyperlink" Target="https://www.youtube.com/watch?v=WhdV6kiwZ1w" TargetMode="External"/><Relationship Id="rId1" Type="http://schemas.openxmlformats.org/officeDocument/2006/relationships/slideLayout" Target="../slideLayouts/slideLayout2.xml"/><Relationship Id="rId4" Type="http://schemas.openxmlformats.org/officeDocument/2006/relationships/hyperlink" Target="https://www.youtube.com/watch?v=zI4N0KrDjL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Islam, </a:t>
            </a:r>
            <a:r>
              <a:rPr lang="en-US" dirty="0" smtClean="0"/>
              <a:t>and Christianity</a:t>
            </a:r>
            <a:r>
              <a:rPr lang="en-US" dirty="0" smtClean="0"/>
              <a:t/>
            </a:r>
            <a:br>
              <a:rPr lang="en-US" dirty="0" smtClean="0"/>
            </a:br>
            <a:endParaRPr lang="en-US" dirty="0"/>
          </a:p>
        </p:txBody>
      </p:sp>
      <p:sp>
        <p:nvSpPr>
          <p:cNvPr id="3" name="Subtitle 2"/>
          <p:cNvSpPr>
            <a:spLocks noGrp="1"/>
          </p:cNvSpPr>
          <p:nvPr>
            <p:ph type="subTitle" idx="1"/>
          </p:nvPr>
        </p:nvSpPr>
        <p:spPr/>
        <p:txBody>
          <a:bodyPr>
            <a:normAutofit fontScale="77500" lnSpcReduction="20000"/>
          </a:bodyPr>
          <a:lstStyle/>
          <a:p>
            <a:r>
              <a:rPr lang="en-US" sz="3600" b="1" dirty="0" smtClean="0">
                <a:solidFill>
                  <a:schemeClr val="accent4">
                    <a:lumMod val="75000"/>
                  </a:schemeClr>
                </a:solidFill>
              </a:rPr>
              <a:t>Religious </a:t>
            </a:r>
            <a:r>
              <a:rPr lang="en-US" sz="3600" b="1" dirty="0" smtClean="0">
                <a:solidFill>
                  <a:schemeClr val="accent4">
                    <a:lumMod val="75000"/>
                  </a:schemeClr>
                </a:solidFill>
              </a:rPr>
              <a:t>Currents in </a:t>
            </a:r>
            <a:r>
              <a:rPr lang="en-US" sz="3600" b="1" dirty="0" smtClean="0">
                <a:solidFill>
                  <a:schemeClr val="accent4">
                    <a:lumMod val="75000"/>
                  </a:schemeClr>
                </a:solidFill>
              </a:rPr>
              <a:t>Africa</a:t>
            </a:r>
          </a:p>
          <a:p>
            <a:r>
              <a:rPr lang="en-US" sz="3600" b="1" dirty="0" smtClean="0">
                <a:solidFill>
                  <a:schemeClr val="accent4">
                    <a:lumMod val="75000"/>
                  </a:schemeClr>
                </a:solidFill>
              </a:rPr>
              <a:t>And its impact on </a:t>
            </a:r>
          </a:p>
          <a:p>
            <a:r>
              <a:rPr lang="en-US" sz="3600" b="1" dirty="0" smtClean="0">
                <a:solidFill>
                  <a:schemeClr val="accent4">
                    <a:lumMod val="75000"/>
                  </a:schemeClr>
                </a:solidFill>
              </a:rPr>
              <a:t>African Architecture</a:t>
            </a:r>
          </a:p>
          <a:p>
            <a:r>
              <a:rPr lang="en-US" sz="3600" b="1" dirty="0" smtClean="0">
                <a:solidFill>
                  <a:schemeClr val="accent4">
                    <a:lumMod val="75000"/>
                  </a:schemeClr>
                </a:solidFill>
              </a:rPr>
              <a:t>Music</a:t>
            </a:r>
            <a:endParaRPr lang="en-US" sz="3600" b="1" dirty="0">
              <a:solidFill>
                <a:schemeClr val="accent4">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Areas of Religious </a:t>
            </a:r>
            <a:r>
              <a:rPr lang="en-US" dirty="0" smtClean="0"/>
              <a:t>Influence</a:t>
            </a:r>
            <a:br>
              <a:rPr lang="en-US" dirty="0" smtClean="0"/>
            </a:br>
            <a:r>
              <a:rPr lang="en-US" dirty="0" smtClean="0"/>
              <a:t>Islam </a:t>
            </a:r>
            <a:r>
              <a:rPr lang="en-US" dirty="0" smtClean="0"/>
              <a:t>in African Society</a:t>
            </a:r>
            <a:endParaRPr lang="en-US" dirty="0"/>
          </a:p>
        </p:txBody>
      </p:sp>
      <p:sp>
        <p:nvSpPr>
          <p:cNvPr id="3" name="Content Placeholder 2"/>
          <p:cNvSpPr>
            <a:spLocks noGrp="1"/>
          </p:cNvSpPr>
          <p:nvPr>
            <p:ph sz="half" idx="1"/>
          </p:nvPr>
        </p:nvSpPr>
        <p:spPr>
          <a:xfrm>
            <a:off x="457200" y="1600200"/>
            <a:ext cx="3512634" cy="4525963"/>
          </a:xfrm>
        </p:spPr>
        <p:txBody>
          <a:bodyPr>
            <a:normAutofit fontScale="85000" lnSpcReduction="20000"/>
          </a:bodyPr>
          <a:lstStyle/>
          <a:p>
            <a:r>
              <a:rPr lang="en-US" dirty="0" smtClean="0"/>
              <a:t>Is one of 3 Primary Religions throughout the </a:t>
            </a:r>
            <a:r>
              <a:rPr lang="en-US" dirty="0" smtClean="0"/>
              <a:t>continent: Traditional, Islam, &amp; Christianity</a:t>
            </a:r>
            <a:endParaRPr lang="en-US" dirty="0" smtClean="0"/>
          </a:p>
          <a:p>
            <a:pPr marL="0" indent="0">
              <a:buNone/>
            </a:pPr>
            <a:r>
              <a:rPr lang="en-US" dirty="0" smtClean="0"/>
              <a:t>Historically, Islam has had a huge impact </a:t>
            </a:r>
            <a:r>
              <a:rPr lang="en-US" dirty="0" smtClean="0"/>
              <a:t>on</a:t>
            </a:r>
          </a:p>
          <a:p>
            <a:r>
              <a:rPr lang="en-US" dirty="0" smtClean="0"/>
              <a:t>literacy</a:t>
            </a:r>
          </a:p>
          <a:p>
            <a:r>
              <a:rPr lang="en-US" dirty="0" smtClean="0"/>
              <a:t>wealth </a:t>
            </a:r>
            <a:r>
              <a:rPr lang="en-US" dirty="0" smtClean="0"/>
              <a:t>and trade</a:t>
            </a:r>
          </a:p>
          <a:p>
            <a:r>
              <a:rPr lang="en-US" dirty="0" smtClean="0"/>
              <a:t>Cultural traditions in Africa, particularly architecture, art, </a:t>
            </a:r>
            <a:r>
              <a:rPr lang="en-US" dirty="0" smtClean="0"/>
              <a:t>and poetry.</a:t>
            </a:r>
            <a:endParaRPr lang="en-US" dirty="0" smtClean="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836020" y="1717288"/>
            <a:ext cx="4850780" cy="4591437"/>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History of Islam in Africa</a:t>
            </a:r>
            <a:endParaRPr lang="en-US" dirty="0"/>
          </a:p>
        </p:txBody>
      </p:sp>
      <p:sp>
        <p:nvSpPr>
          <p:cNvPr id="3" name="Content Placeholder 2"/>
          <p:cNvSpPr>
            <a:spLocks noGrp="1"/>
          </p:cNvSpPr>
          <p:nvPr>
            <p:ph sz="half" idx="1"/>
          </p:nvPr>
        </p:nvSpPr>
        <p:spPr>
          <a:xfrm>
            <a:off x="457200" y="1600200"/>
            <a:ext cx="3289610" cy="4525963"/>
          </a:xfrm>
        </p:spPr>
        <p:txBody>
          <a:bodyPr/>
          <a:lstStyle/>
          <a:p>
            <a:r>
              <a:rPr lang="en-US" dirty="0"/>
              <a:t>Africa is the first place where Muslims migrated </a:t>
            </a:r>
            <a:r>
              <a:rPr lang="en-US" dirty="0" smtClean="0"/>
              <a:t>away from </a:t>
            </a:r>
            <a:r>
              <a:rPr lang="en-US" dirty="0"/>
              <a:t>the Arabian Peninsula </a:t>
            </a:r>
            <a:r>
              <a:rPr lang="en-US" dirty="0" smtClean="0"/>
              <a:t>into another </a:t>
            </a:r>
            <a:r>
              <a:rPr lang="en-US" dirty="0" smtClean="0"/>
              <a:t>areas.</a:t>
            </a:r>
            <a:endParaRPr lang="en-US" dirty="0" smtClean="0"/>
          </a:p>
          <a:p>
            <a:r>
              <a:rPr lang="en-US" dirty="0" smtClean="0"/>
              <a:t> </a:t>
            </a:r>
            <a:r>
              <a:rPr lang="en-US" dirty="0"/>
              <a:t>Eastern Africa [Eritrea and Ethiopia] as early as the 600s</a:t>
            </a:r>
          </a:p>
          <a:p>
            <a:endParaRPr lang="en-US" dirty="0"/>
          </a:p>
        </p:txBody>
      </p:sp>
      <p:pic>
        <p:nvPicPr>
          <p:cNvPr id="2" name="Content Placeholder 1"/>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746810" y="1600200"/>
            <a:ext cx="5140711" cy="4120376"/>
          </a:xfrm>
        </p:spPr>
      </p:pic>
    </p:spTree>
    <p:extLst>
      <p:ext uri="{BB962C8B-B14F-4D97-AF65-F5344CB8AC3E}">
        <p14:creationId xmlns:p14="http://schemas.microsoft.com/office/powerpoint/2010/main" val="2228959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Regional demographics</a:t>
            </a:r>
            <a:endParaRPr lang="en-US" dirty="0"/>
          </a:p>
        </p:txBody>
      </p:sp>
      <p:sp>
        <p:nvSpPr>
          <p:cNvPr id="3" name="Content Placeholder 2"/>
          <p:cNvSpPr>
            <a:spLocks noGrp="1"/>
          </p:cNvSpPr>
          <p:nvPr>
            <p:ph sz="half" idx="1"/>
          </p:nvPr>
        </p:nvSpPr>
        <p:spPr>
          <a:xfrm>
            <a:off x="457200" y="1600200"/>
            <a:ext cx="3245005" cy="4525963"/>
          </a:xfrm>
        </p:spPr>
        <p:txBody>
          <a:bodyPr>
            <a:normAutofit fontScale="92500" lnSpcReduction="10000"/>
          </a:bodyPr>
          <a:lstStyle/>
          <a:p>
            <a:r>
              <a:rPr lang="en-US" sz="2600" dirty="0"/>
              <a:t>Islam has the largest influence in North Africa and some northern regions of West Africa, </a:t>
            </a:r>
            <a:r>
              <a:rPr lang="en-US" sz="2600" dirty="0" smtClean="0"/>
              <a:t>as well as Eastern </a:t>
            </a:r>
            <a:r>
              <a:rPr lang="en-US" sz="2600" dirty="0"/>
              <a:t>coastal regions of </a:t>
            </a:r>
            <a:r>
              <a:rPr lang="en-US" sz="2600" dirty="0" smtClean="0"/>
              <a:t>Africa/</a:t>
            </a:r>
          </a:p>
          <a:p>
            <a:endParaRPr lang="en-US" sz="2600" dirty="0"/>
          </a:p>
          <a:p>
            <a:r>
              <a:rPr lang="en-US" sz="2600" dirty="0" smtClean="0"/>
              <a:t>There is a </a:t>
            </a:r>
            <a:r>
              <a:rPr lang="en-US" sz="2600" dirty="0"/>
              <a:t>smaller minority </a:t>
            </a:r>
            <a:r>
              <a:rPr lang="en-US" sz="2600" dirty="0" smtClean="0"/>
              <a:t>population of </a:t>
            </a:r>
            <a:r>
              <a:rPr lang="en-US" sz="2600" dirty="0"/>
              <a:t>M</a:t>
            </a:r>
            <a:r>
              <a:rPr lang="en-US" sz="2600" dirty="0" smtClean="0"/>
              <a:t>uslims </a:t>
            </a:r>
            <a:r>
              <a:rPr lang="en-US" sz="2600" dirty="0"/>
              <a:t>in South Africa. </a:t>
            </a:r>
          </a:p>
          <a:p>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702205" y="1600201"/>
            <a:ext cx="4984595" cy="4525962"/>
          </a:xfrm>
        </p:spPr>
      </p:pic>
    </p:spTree>
    <p:extLst>
      <p:ext uri="{BB962C8B-B14F-4D97-AF65-F5344CB8AC3E}">
        <p14:creationId xmlns:p14="http://schemas.microsoft.com/office/powerpoint/2010/main" val="1227064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Islamic influence in Africa</a:t>
            </a:r>
            <a:endParaRPr lang="en-US" dirty="0"/>
          </a:p>
        </p:txBody>
      </p:sp>
      <p:sp>
        <p:nvSpPr>
          <p:cNvPr id="6" name="Content Placeholder 5"/>
          <p:cNvSpPr>
            <a:spLocks noGrp="1"/>
          </p:cNvSpPr>
          <p:nvPr>
            <p:ph sz="half" idx="1"/>
          </p:nvPr>
        </p:nvSpPr>
        <p:spPr/>
        <p:txBody>
          <a:bodyPr>
            <a:normAutofit fontScale="85000" lnSpcReduction="10000"/>
          </a:bodyPr>
          <a:lstStyle/>
          <a:p>
            <a:r>
              <a:rPr lang="en-US" dirty="0" smtClean="0"/>
              <a:t>Arabs migrated first to the </a:t>
            </a:r>
            <a:r>
              <a:rPr lang="en-US" dirty="0" smtClean="0"/>
              <a:t>northeastern </a:t>
            </a:r>
            <a:r>
              <a:rPr lang="en-US" dirty="0" smtClean="0"/>
              <a:t>regions, and </a:t>
            </a:r>
            <a:r>
              <a:rPr lang="en-US" dirty="0" smtClean="0"/>
              <a:t>then across the North going westward</a:t>
            </a:r>
            <a:endParaRPr lang="en-US" dirty="0" smtClean="0"/>
          </a:p>
          <a:p>
            <a:r>
              <a:rPr lang="en-US" dirty="0" smtClean="0"/>
              <a:t>Islam penetrated the continent through</a:t>
            </a:r>
          </a:p>
          <a:p>
            <a:pPr marL="0" indent="0">
              <a:buNone/>
            </a:pPr>
            <a:r>
              <a:rPr lang="en-US" dirty="0" smtClean="0"/>
              <a:t>Military conquests in the north</a:t>
            </a:r>
          </a:p>
          <a:p>
            <a:pPr marL="0" indent="0">
              <a:buNone/>
            </a:pPr>
            <a:r>
              <a:rPr lang="en-US" dirty="0" smtClean="0"/>
              <a:t>AND </a:t>
            </a:r>
            <a:r>
              <a:rPr lang="en-US" dirty="0" smtClean="0"/>
              <a:t> later</a:t>
            </a:r>
            <a:endParaRPr lang="en-US" dirty="0" smtClean="0"/>
          </a:p>
          <a:p>
            <a:r>
              <a:rPr lang="en-US" dirty="0" smtClean="0"/>
              <a:t>the presence of Muslim elites, traders, clerics and politicians </a:t>
            </a:r>
            <a:r>
              <a:rPr lang="en-US" dirty="0" smtClean="0"/>
              <a:t>traveled </a:t>
            </a:r>
            <a:r>
              <a:rPr lang="en-US" dirty="0" smtClean="0"/>
              <a:t>down into West Africa.</a:t>
            </a:r>
          </a:p>
          <a:p>
            <a:endParaRPr lang="en-US" dirty="0"/>
          </a:p>
        </p:txBody>
      </p:sp>
      <p:pic>
        <p:nvPicPr>
          <p:cNvPr id="12" name="Content Placeholder 11" descr="berbers.jpg"/>
          <p:cNvPicPr>
            <a:picLocks noGrp="1" noChangeAspect="1"/>
          </p:cNvPicPr>
          <p:nvPr>
            <p:ph sz="half" idx="2"/>
          </p:nvPr>
        </p:nvPicPr>
        <p:blipFill>
          <a:blip r:embed="rId2"/>
          <a:srcRect t="-25721" b="-25721"/>
          <a:stretch>
            <a:fillRect/>
          </a:stretch>
        </p:blipFill>
        <p:spPr>
          <a:xfrm>
            <a:off x="4648200" y="1600200"/>
            <a:ext cx="4038600" cy="55626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Islam came to Africa</a:t>
            </a:r>
            <a:endParaRPr lang="en-US" dirty="0"/>
          </a:p>
        </p:txBody>
      </p:sp>
      <p:sp>
        <p:nvSpPr>
          <p:cNvPr id="4" name="Text Placeholder 3"/>
          <p:cNvSpPr>
            <a:spLocks noGrp="1"/>
          </p:cNvSpPr>
          <p:nvPr>
            <p:ph type="body" idx="1"/>
          </p:nvPr>
        </p:nvSpPr>
        <p:spPr/>
        <p:txBody>
          <a:bodyPr/>
          <a:lstStyle/>
          <a:p>
            <a:r>
              <a:rPr lang="en-US" dirty="0" smtClean="0"/>
              <a:t>Military conquests </a:t>
            </a:r>
            <a:endParaRPr lang="en-US" dirty="0"/>
          </a:p>
        </p:txBody>
      </p:sp>
      <p:sp>
        <p:nvSpPr>
          <p:cNvPr id="3" name="Content Placeholder 2"/>
          <p:cNvSpPr>
            <a:spLocks noGrp="1"/>
          </p:cNvSpPr>
          <p:nvPr>
            <p:ph sz="half" idx="2"/>
          </p:nvPr>
        </p:nvSpPr>
        <p:spPr/>
        <p:txBody>
          <a:bodyPr>
            <a:normAutofit/>
          </a:bodyPr>
          <a:lstStyle/>
          <a:p>
            <a:pPr marL="0" indent="0">
              <a:buNone/>
            </a:pPr>
            <a:r>
              <a:rPr lang="en-US" b="1" dirty="0" smtClean="0"/>
              <a:t>(northern Africa</a:t>
            </a:r>
            <a:r>
              <a:rPr lang="en-US" dirty="0" smtClean="0"/>
              <a:t>; and </a:t>
            </a:r>
            <a:r>
              <a:rPr lang="en-US" b="1" dirty="0" smtClean="0"/>
              <a:t>eastern Africa</a:t>
            </a:r>
            <a:r>
              <a:rPr lang="en-US" dirty="0" smtClean="0"/>
              <a:t>)</a:t>
            </a:r>
          </a:p>
          <a:p>
            <a:pPr>
              <a:buNone/>
            </a:pPr>
            <a:r>
              <a:rPr lang="en-US" dirty="0" smtClean="0"/>
              <a:t>		Arabs became the ruling elite in North Africa</a:t>
            </a:r>
          </a:p>
          <a:p>
            <a:pPr>
              <a:buNone/>
            </a:pPr>
            <a:r>
              <a:rPr lang="en-US" dirty="0" smtClean="0"/>
              <a:t>			and they</a:t>
            </a:r>
          </a:p>
          <a:p>
            <a:pPr>
              <a:buNone/>
            </a:pPr>
            <a:r>
              <a:rPr lang="en-US" dirty="0" smtClean="0"/>
              <a:t>Settled various regions</a:t>
            </a:r>
          </a:p>
          <a:p>
            <a:pPr>
              <a:buNone/>
            </a:pPr>
            <a:endParaRPr lang="en-US" dirty="0" smtClean="0"/>
          </a:p>
          <a:p>
            <a:pPr>
              <a:buNone/>
            </a:pPr>
            <a:endParaRPr lang="en-US" dirty="0"/>
          </a:p>
        </p:txBody>
      </p:sp>
      <p:sp>
        <p:nvSpPr>
          <p:cNvPr id="5" name="Text Placeholder 4"/>
          <p:cNvSpPr>
            <a:spLocks noGrp="1"/>
          </p:cNvSpPr>
          <p:nvPr>
            <p:ph type="body" sz="quarter" idx="3"/>
          </p:nvPr>
        </p:nvSpPr>
        <p:spPr/>
        <p:txBody>
          <a:bodyPr/>
          <a:lstStyle/>
          <a:p>
            <a:r>
              <a:rPr lang="en-US" dirty="0" smtClean="0"/>
              <a:t>N. Africa and northern </a:t>
            </a:r>
            <a:r>
              <a:rPr lang="en-US" dirty="0" err="1" smtClean="0"/>
              <a:t>savana</a:t>
            </a:r>
            <a:endParaRPr lang="en-US" dirty="0"/>
          </a:p>
        </p:txBody>
      </p:sp>
      <p:pic>
        <p:nvPicPr>
          <p:cNvPr id="7" name="Content Placeholder 6" descr="North_and_Norhern_Africa_map.png"/>
          <p:cNvPicPr>
            <a:picLocks noGrp="1" noChangeAspect="1"/>
          </p:cNvPicPr>
          <p:nvPr>
            <p:ph sz="quarter" idx="4"/>
          </p:nvPr>
        </p:nvPicPr>
        <p:blipFill>
          <a:blip r:embed="rId3"/>
          <a:srcRect l="-5691" r="-5691"/>
          <a:stretch>
            <a:fillRect/>
          </a:stretch>
        </p:blip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Islam </a:t>
            </a:r>
            <a:r>
              <a:rPr lang="en-US" dirty="0" smtClean="0"/>
              <a:t>moved further south into </a:t>
            </a:r>
            <a:r>
              <a:rPr lang="en-US" dirty="0" smtClean="0"/>
              <a:t>sub-Saharan Africa</a:t>
            </a:r>
            <a:endParaRPr lang="en-US" dirty="0"/>
          </a:p>
        </p:txBody>
      </p:sp>
      <p:sp>
        <p:nvSpPr>
          <p:cNvPr id="5" name="Text Placeholder 4"/>
          <p:cNvSpPr>
            <a:spLocks noGrp="1"/>
          </p:cNvSpPr>
          <p:nvPr>
            <p:ph type="body" idx="1"/>
          </p:nvPr>
        </p:nvSpPr>
        <p:spPr/>
        <p:txBody>
          <a:bodyPr/>
          <a:lstStyle/>
          <a:p>
            <a:r>
              <a:rPr lang="en-US" dirty="0" smtClean="0"/>
              <a:t>Commercial activity </a:t>
            </a:r>
            <a:endParaRPr lang="en-US" dirty="0"/>
          </a:p>
        </p:txBody>
      </p:sp>
      <p:sp>
        <p:nvSpPr>
          <p:cNvPr id="3" name="Content Placeholder 2"/>
          <p:cNvSpPr>
            <a:spLocks noGrp="1"/>
          </p:cNvSpPr>
          <p:nvPr>
            <p:ph sz="half" idx="2"/>
          </p:nvPr>
        </p:nvSpPr>
        <p:spPr/>
        <p:txBody>
          <a:bodyPr>
            <a:normAutofit/>
          </a:bodyPr>
          <a:lstStyle/>
          <a:p>
            <a:r>
              <a:rPr lang="en-US" b="1" dirty="0" smtClean="0"/>
              <a:t>South of the Sahara desert</a:t>
            </a:r>
          </a:p>
          <a:p>
            <a:pPr>
              <a:buNone/>
            </a:pPr>
            <a:r>
              <a:rPr lang="en-US" dirty="0" smtClean="0"/>
              <a:t>	Muslim traders (Berbers and others)</a:t>
            </a:r>
          </a:p>
          <a:p>
            <a:pPr>
              <a:buNone/>
            </a:pPr>
            <a:r>
              <a:rPr lang="en-US" dirty="0" smtClean="0"/>
              <a:t>	settled in commercial enclaves</a:t>
            </a:r>
          </a:p>
          <a:p>
            <a:pPr>
              <a:buNone/>
            </a:pPr>
            <a:r>
              <a:rPr lang="en-US" dirty="0" smtClean="0"/>
              <a:t>			</a:t>
            </a:r>
          </a:p>
          <a:p>
            <a:pPr>
              <a:buNone/>
            </a:pPr>
            <a:r>
              <a:rPr lang="en-US" dirty="0" smtClean="0"/>
              <a:t>	Made allies with chiefs and kings</a:t>
            </a:r>
          </a:p>
          <a:p>
            <a:pPr>
              <a:buNone/>
            </a:pPr>
            <a:endParaRPr lang="en-US" dirty="0" smtClean="0"/>
          </a:p>
          <a:p>
            <a:endParaRPr lang="en-US" dirty="0"/>
          </a:p>
        </p:txBody>
      </p:sp>
      <p:sp>
        <p:nvSpPr>
          <p:cNvPr id="6" name="Text Placeholder 5"/>
          <p:cNvSpPr>
            <a:spLocks noGrp="1"/>
          </p:cNvSpPr>
          <p:nvPr>
            <p:ph type="body" sz="quarter" idx="3"/>
          </p:nvPr>
        </p:nvSpPr>
        <p:spPr/>
        <p:txBody>
          <a:bodyPr/>
          <a:lstStyle/>
          <a:p>
            <a:r>
              <a:rPr lang="en-US" dirty="0" smtClean="0"/>
              <a:t>Berber &amp; </a:t>
            </a:r>
            <a:r>
              <a:rPr lang="en-US" dirty="0" err="1" smtClean="0"/>
              <a:t>Toureg</a:t>
            </a:r>
            <a:r>
              <a:rPr lang="en-US" dirty="0" smtClean="0"/>
              <a:t> Traders</a:t>
            </a:r>
            <a:endParaRPr lang="en-US" dirty="0"/>
          </a:p>
        </p:txBody>
      </p:sp>
      <p:pic>
        <p:nvPicPr>
          <p:cNvPr id="10" name="Content Placeholder 9" descr="touareg-1.jpg"/>
          <p:cNvPicPr>
            <a:picLocks noGrp="1" noChangeAspect="1"/>
          </p:cNvPicPr>
          <p:nvPr>
            <p:ph sz="quarter" idx="4"/>
          </p:nvPr>
        </p:nvPicPr>
        <p:blipFill>
          <a:blip r:embed="rId3"/>
          <a:srcRect t="-23321" b="-23321"/>
          <a:stretch>
            <a:fillRect/>
          </a:stretch>
        </p:blipFill>
        <p:spPr>
          <a:xfrm>
            <a:off x="4645025" y="2174875"/>
            <a:ext cx="4041775" cy="5512858"/>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How Islam came to South Africa</a:t>
            </a:r>
            <a:endParaRPr lang="en-US" dirty="0"/>
          </a:p>
        </p:txBody>
      </p:sp>
      <p:sp>
        <p:nvSpPr>
          <p:cNvPr id="3" name="Content Placeholder 2"/>
          <p:cNvSpPr>
            <a:spLocks noGrp="1"/>
          </p:cNvSpPr>
          <p:nvPr>
            <p:ph sz="half" idx="1"/>
          </p:nvPr>
        </p:nvSpPr>
        <p:spPr/>
        <p:txBody>
          <a:bodyPr>
            <a:normAutofit lnSpcReduction="10000"/>
          </a:bodyPr>
          <a:lstStyle/>
          <a:p>
            <a:r>
              <a:rPr lang="en-US" b="1" dirty="0" smtClean="0"/>
              <a:t>Infiltration of Muslim castoffs and businessmen </a:t>
            </a:r>
          </a:p>
          <a:p>
            <a:pPr>
              <a:buNone/>
            </a:pPr>
            <a:r>
              <a:rPr lang="en-US" dirty="0" smtClean="0"/>
              <a:t>		Muslim slaves from Indonesia (prisoners) and</a:t>
            </a:r>
          </a:p>
          <a:p>
            <a:pPr>
              <a:buNone/>
            </a:pPr>
            <a:r>
              <a:rPr lang="en-US" dirty="0" smtClean="0"/>
              <a:t>	some </a:t>
            </a:r>
            <a:r>
              <a:rPr lang="en-US" dirty="0"/>
              <a:t>M</a:t>
            </a:r>
            <a:r>
              <a:rPr lang="en-US" dirty="0" smtClean="0"/>
              <a:t>uslims were  Indian traders who came through the region</a:t>
            </a:r>
            <a:endParaRPr lang="en-US" dirty="0"/>
          </a:p>
        </p:txBody>
      </p:sp>
      <p:pic>
        <p:nvPicPr>
          <p:cNvPr id="8" name="Content Placeholder 7" descr="Muslims in South Africa.jpg"/>
          <p:cNvPicPr>
            <a:picLocks noGrp="1" noChangeAspect="1"/>
          </p:cNvPicPr>
          <p:nvPr>
            <p:ph sz="half" idx="2"/>
          </p:nvPr>
        </p:nvPicPr>
        <p:blipFill>
          <a:blip r:embed="rId3"/>
          <a:srcRect t="-37039" b="-37039"/>
          <a:stretch>
            <a:fillRect/>
          </a:stretch>
        </p:blipFill>
        <p:spPr>
          <a:xfrm>
            <a:off x="4179849" y="195147"/>
            <a:ext cx="4038600" cy="4525963"/>
          </a:xfr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8979" y="4027100"/>
            <a:ext cx="2047875" cy="22383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Beliefs</a:t>
            </a:r>
            <a:endParaRPr lang="en-US" dirty="0"/>
          </a:p>
        </p:txBody>
      </p:sp>
      <p:sp>
        <p:nvSpPr>
          <p:cNvPr id="3" name="Content Placeholder 2"/>
          <p:cNvSpPr>
            <a:spLocks noGrp="1"/>
          </p:cNvSpPr>
          <p:nvPr>
            <p:ph idx="1"/>
          </p:nvPr>
        </p:nvSpPr>
        <p:spPr/>
        <p:txBody>
          <a:bodyPr/>
          <a:lstStyle/>
          <a:p>
            <a:r>
              <a:rPr lang="en-US" dirty="0"/>
              <a:t>Most Muslims in Africa are of the Sunni branch of Islam, but there are also those of the Shia, </a:t>
            </a:r>
            <a:r>
              <a:rPr lang="en-US" dirty="0" err="1"/>
              <a:t>Ibadi</a:t>
            </a:r>
            <a:r>
              <a:rPr lang="en-US" dirty="0"/>
              <a:t> and Sufism sects.</a:t>
            </a:r>
          </a:p>
          <a:p>
            <a:r>
              <a:rPr lang="en-US" dirty="0"/>
              <a:t>Since the 2000s, Muslims comprise approx. 48% percent of Africa’s population</a:t>
            </a:r>
          </a:p>
          <a:p>
            <a:endParaRPr lang="en-US" dirty="0"/>
          </a:p>
        </p:txBody>
      </p:sp>
    </p:spTree>
    <p:extLst>
      <p:ext uri="{BB962C8B-B14F-4D97-AF65-F5344CB8AC3E}">
        <p14:creationId xmlns:p14="http://schemas.microsoft.com/office/powerpoint/2010/main" val="504946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 Beliefs of Islam</a:t>
            </a:r>
            <a:endParaRPr lang="en-US" dirty="0"/>
          </a:p>
        </p:txBody>
      </p:sp>
      <p:sp>
        <p:nvSpPr>
          <p:cNvPr id="3" name="Content Placeholder 2"/>
          <p:cNvSpPr>
            <a:spLocks noGrp="1"/>
          </p:cNvSpPr>
          <p:nvPr>
            <p:ph idx="1"/>
          </p:nvPr>
        </p:nvSpPr>
        <p:spPr/>
        <p:txBody>
          <a:bodyPr>
            <a:normAutofit lnSpcReduction="10000"/>
          </a:bodyPr>
          <a:lstStyle/>
          <a:p>
            <a:r>
              <a:rPr lang="en-US" dirty="0" smtClean="0"/>
              <a:t>Only one God</a:t>
            </a:r>
          </a:p>
          <a:p>
            <a:r>
              <a:rPr lang="en-US" dirty="0" smtClean="0"/>
              <a:t>Must follow God’s will to earn a place in paradise</a:t>
            </a:r>
          </a:p>
          <a:p>
            <a:r>
              <a:rPr lang="en-US" dirty="0" smtClean="0"/>
              <a:t>Muhammad last in a line of prophets (Beg. </a:t>
            </a:r>
            <a:r>
              <a:rPr lang="en-US" dirty="0" err="1" smtClean="0"/>
              <a:t>w</a:t>
            </a:r>
            <a:r>
              <a:rPr lang="en-US" dirty="0" smtClean="0"/>
              <a:t>/ Abraham and other Jewish prophets)</a:t>
            </a:r>
          </a:p>
          <a:p>
            <a:r>
              <a:rPr lang="en-US" dirty="0" smtClean="0"/>
              <a:t>Tolerant of Christians and Jews, but believe that people should obey the last and more complete revelation received and prescribed by Muhammad.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a:t>
            </a:r>
            <a:r>
              <a:rPr lang="en-US" dirty="0" smtClean="0"/>
              <a:t>writings (texts) </a:t>
            </a:r>
            <a:r>
              <a:rPr lang="en-US" dirty="0" smtClean="0"/>
              <a:t>and </a:t>
            </a:r>
            <a:r>
              <a:rPr lang="en-US" dirty="0" smtClean="0"/>
              <a:t/>
            </a:r>
            <a:br>
              <a:rPr lang="en-US" dirty="0" smtClean="0"/>
            </a:br>
            <a:r>
              <a:rPr lang="en-US" dirty="0" smtClean="0"/>
              <a:t>codes </a:t>
            </a:r>
            <a:r>
              <a:rPr lang="en-US" dirty="0" smtClean="0"/>
              <a:t>of conduct</a:t>
            </a:r>
            <a:endParaRPr lang="en-US" dirty="0"/>
          </a:p>
        </p:txBody>
      </p:sp>
      <p:sp>
        <p:nvSpPr>
          <p:cNvPr id="3" name="Content Placeholder 2"/>
          <p:cNvSpPr>
            <a:spLocks noGrp="1"/>
          </p:cNvSpPr>
          <p:nvPr>
            <p:ph idx="1"/>
          </p:nvPr>
        </p:nvSpPr>
        <p:spPr/>
        <p:txBody>
          <a:bodyPr>
            <a:normAutofit fontScale="92500" lnSpcReduction="10000"/>
          </a:bodyPr>
          <a:lstStyle/>
          <a:p>
            <a:r>
              <a:rPr lang="en-US" i="1" dirty="0" err="1" smtClean="0"/>
              <a:t>sunna</a:t>
            </a:r>
            <a:r>
              <a:rPr lang="en-US" dirty="0" smtClean="0"/>
              <a:t>: </a:t>
            </a:r>
            <a:r>
              <a:rPr lang="en-US" dirty="0" smtClean="0"/>
              <a:t>believer’s path </a:t>
            </a:r>
            <a:r>
              <a:rPr lang="en-US" dirty="0" smtClean="0"/>
              <a:t>of devotion, Muhammad &amp; disciples</a:t>
            </a:r>
          </a:p>
          <a:p>
            <a:r>
              <a:rPr lang="en-US" i="1" dirty="0" err="1" smtClean="0"/>
              <a:t>hadith</a:t>
            </a:r>
            <a:r>
              <a:rPr lang="en-US" dirty="0" smtClean="0"/>
              <a:t>: reports of Muhammad’s life</a:t>
            </a:r>
          </a:p>
          <a:p>
            <a:r>
              <a:rPr lang="en-US" dirty="0" smtClean="0"/>
              <a:t>Qur’an: </a:t>
            </a:r>
            <a:r>
              <a:rPr lang="en-US" b="1" dirty="0" smtClean="0"/>
              <a:t>word of God</a:t>
            </a:r>
            <a:r>
              <a:rPr lang="en-US" dirty="0" smtClean="0"/>
              <a:t>, </a:t>
            </a:r>
            <a:r>
              <a:rPr lang="en-US" dirty="0" smtClean="0"/>
              <a:t>verses </a:t>
            </a:r>
            <a:r>
              <a:rPr lang="en-US" dirty="0" smtClean="0"/>
              <a:t>in Arabic </a:t>
            </a:r>
          </a:p>
          <a:p>
            <a:pPr>
              <a:buNone/>
            </a:pPr>
            <a:r>
              <a:rPr lang="en-US" dirty="0" smtClean="0"/>
              <a:t>				- </a:t>
            </a:r>
            <a:r>
              <a:rPr lang="en-US" dirty="0" smtClean="0"/>
              <a:t>considered a sacred </a:t>
            </a:r>
            <a:r>
              <a:rPr lang="en-US" dirty="0" smtClean="0"/>
              <a:t>language</a:t>
            </a:r>
          </a:p>
          <a:p>
            <a:r>
              <a:rPr lang="en-US" i="1" dirty="0" err="1" smtClean="0"/>
              <a:t>ulama</a:t>
            </a:r>
            <a:r>
              <a:rPr lang="en-US" dirty="0" smtClean="0"/>
              <a:t>: learned ones, religious leaders</a:t>
            </a:r>
          </a:p>
          <a:p>
            <a:r>
              <a:rPr lang="en-US" i="1" dirty="0" smtClean="0"/>
              <a:t>Sharia</a:t>
            </a:r>
            <a:r>
              <a:rPr lang="en-US" dirty="0" smtClean="0"/>
              <a:t>: </a:t>
            </a:r>
            <a:r>
              <a:rPr lang="en-US" dirty="0" smtClean="0"/>
              <a:t>“the way</a:t>
            </a:r>
            <a:r>
              <a:rPr lang="en-US" dirty="0" smtClean="0"/>
              <a:t>” moral code/Islamic Law</a:t>
            </a:r>
          </a:p>
          <a:p>
            <a:pPr>
              <a:buNone/>
            </a:pPr>
            <a:r>
              <a:rPr lang="en-US" dirty="0"/>
              <a:t>	</a:t>
            </a:r>
            <a:r>
              <a:rPr lang="en-US" dirty="0" smtClean="0"/>
              <a:t>		</a:t>
            </a:r>
            <a:r>
              <a:rPr lang="en-US" dirty="0" smtClean="0"/>
              <a:t>Setting </a:t>
            </a:r>
            <a:r>
              <a:rPr lang="en-US" dirty="0" smtClean="0"/>
              <a:t>parameters for acceptable </a:t>
            </a:r>
            <a:endParaRPr lang="en-US" dirty="0" smtClean="0"/>
          </a:p>
          <a:p>
            <a:pPr>
              <a:buNone/>
            </a:pPr>
            <a:r>
              <a:rPr lang="en-US" dirty="0" smtClean="0"/>
              <a:t>							social behavior</a:t>
            </a:r>
            <a:r>
              <a:rPr lang="en-US" dirty="0" smtClean="0"/>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of the </a:t>
            </a:r>
            <a:r>
              <a:rPr lang="en-US" i="1" dirty="0" err="1" smtClean="0"/>
              <a:t>sunna</a:t>
            </a:r>
            <a:r>
              <a:rPr lang="en-US" dirty="0" smtClean="0"/>
              <a:t> (believer’s path)</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5 pillars of faith</a:t>
            </a:r>
          </a:p>
          <a:p>
            <a:r>
              <a:rPr lang="en-US" dirty="0" smtClean="0"/>
              <a:t>Publicly profess your </a:t>
            </a:r>
            <a:r>
              <a:rPr lang="en-US" dirty="0" smtClean="0"/>
              <a:t>surrender </a:t>
            </a:r>
            <a:r>
              <a:rPr lang="en-US" dirty="0" smtClean="0"/>
              <a:t>to God</a:t>
            </a:r>
          </a:p>
          <a:p>
            <a:r>
              <a:rPr lang="en-US" dirty="0" smtClean="0"/>
              <a:t>Remember to give </a:t>
            </a:r>
            <a:r>
              <a:rPr lang="en-US" dirty="0" smtClean="0"/>
              <a:t>alms to the poor</a:t>
            </a:r>
          </a:p>
          <a:p>
            <a:r>
              <a:rPr lang="en-US" dirty="0" smtClean="0"/>
              <a:t>Be sure to pray </a:t>
            </a:r>
            <a:r>
              <a:rPr lang="en-US" dirty="0" smtClean="0"/>
              <a:t>at set times during the day </a:t>
            </a:r>
            <a:endParaRPr lang="en-US" dirty="0" smtClean="0"/>
          </a:p>
          <a:p>
            <a:endParaRPr lang="en-US" dirty="0" smtClean="0"/>
          </a:p>
          <a:p>
            <a:r>
              <a:rPr lang="en-US" dirty="0" smtClean="0"/>
              <a:t>Make a </a:t>
            </a:r>
            <a:r>
              <a:rPr lang="en-US" dirty="0" smtClean="0"/>
              <a:t>pilgrimage (journey) </a:t>
            </a:r>
            <a:r>
              <a:rPr lang="en-US" dirty="0" smtClean="0"/>
              <a:t>to holy place</a:t>
            </a:r>
          </a:p>
          <a:p>
            <a:r>
              <a:rPr lang="en-US" dirty="0" smtClean="0"/>
              <a:t>Fast and be mindful </a:t>
            </a:r>
            <a:r>
              <a:rPr lang="en-US" dirty="0" smtClean="0"/>
              <a:t>during the month of Ramadan</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History of Africans’ conversion </a:t>
            </a:r>
            <a:r>
              <a:rPr lang="en-US" dirty="0" smtClean="0"/>
              <a:t>to Islam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Many ideas in </a:t>
            </a:r>
            <a:r>
              <a:rPr lang="en-US" dirty="0" smtClean="0"/>
              <a:t>Indigenous/Traditional </a:t>
            </a:r>
            <a:r>
              <a:rPr lang="en-US" dirty="0" smtClean="0"/>
              <a:t>African practices were/and are similar to those in the Islamic faith</a:t>
            </a:r>
          </a:p>
          <a:p>
            <a:r>
              <a:rPr lang="en-US" dirty="0" smtClean="0"/>
              <a:t>Belief in a Supreme </a:t>
            </a:r>
            <a:r>
              <a:rPr lang="en-US" dirty="0" smtClean="0"/>
              <a:t>God</a:t>
            </a:r>
          </a:p>
          <a:p>
            <a:r>
              <a:rPr lang="en-US" dirty="0" smtClean="0"/>
              <a:t>They both have similar ethical </a:t>
            </a:r>
            <a:r>
              <a:rPr lang="en-US" dirty="0" smtClean="0"/>
              <a:t>values</a:t>
            </a:r>
          </a:p>
          <a:p>
            <a:r>
              <a:rPr lang="en-US" dirty="0" smtClean="0"/>
              <a:t>They both make </a:t>
            </a:r>
            <a:r>
              <a:rPr lang="en-US" dirty="0" smtClean="0"/>
              <a:t>use of amulets and charms</a:t>
            </a:r>
          </a:p>
          <a:p>
            <a:endParaRPr lang="en-US" dirty="0" smtClean="0"/>
          </a:p>
          <a:p>
            <a:r>
              <a:rPr lang="en-US" dirty="0" smtClean="0"/>
              <a:t>Some </a:t>
            </a:r>
            <a:r>
              <a:rPr lang="en-US" dirty="0" smtClean="0"/>
              <a:t>say this </a:t>
            </a:r>
            <a:r>
              <a:rPr lang="en-US" dirty="0" smtClean="0"/>
              <a:t>made </a:t>
            </a:r>
            <a:r>
              <a:rPr lang="en-US" dirty="0" smtClean="0"/>
              <a:t>it easier to live together, easy </a:t>
            </a:r>
            <a:r>
              <a:rPr lang="en-US" dirty="0" smtClean="0"/>
              <a:t>for Africans to </a:t>
            </a:r>
            <a:r>
              <a:rPr lang="en-US" dirty="0" smtClean="0"/>
              <a:t>convert to, or adapt Islam into one’s religious outlook.</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Holy Places – Islamic Architecture</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56839" y="1600200"/>
            <a:ext cx="3412273" cy="1856678"/>
          </a:xfrm>
        </p:spPr>
      </p:pic>
      <p:sp>
        <p:nvSpPr>
          <p:cNvPr id="7" name="Content Placeholder 6"/>
          <p:cNvSpPr>
            <a:spLocks noGrp="1"/>
          </p:cNvSpPr>
          <p:nvPr>
            <p:ph sz="half" idx="2"/>
          </p:nvPr>
        </p:nvSpPr>
        <p:spPr/>
        <p:txBody>
          <a:bodyPr/>
          <a:lstStyle/>
          <a:p>
            <a:r>
              <a:rPr lang="en-US" dirty="0" smtClean="0"/>
              <a:t>The Mosque at </a:t>
            </a:r>
            <a:r>
              <a:rPr lang="en-US" dirty="0" err="1" smtClean="0"/>
              <a:t>Larabanga</a:t>
            </a:r>
            <a:r>
              <a:rPr lang="en-US" dirty="0" smtClean="0"/>
              <a:t>, Ghana</a:t>
            </a:r>
          </a:p>
          <a:p>
            <a:r>
              <a:rPr lang="en-US" dirty="0" smtClean="0"/>
              <a:t>[one of the oldest surviving mosques – 1300s]</a:t>
            </a:r>
          </a:p>
          <a:p>
            <a:endParaRPr lang="en-US" dirty="0" smtClean="0"/>
          </a:p>
          <a:p>
            <a:r>
              <a:rPr lang="en-US" dirty="0" smtClean="0"/>
              <a:t>Great Mosque of </a:t>
            </a:r>
            <a:r>
              <a:rPr lang="en-US" dirty="0" err="1" smtClean="0"/>
              <a:t>Kairouan</a:t>
            </a:r>
            <a:r>
              <a:rPr lang="en-US" dirty="0" smtClean="0"/>
              <a:t> Panorama</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723" y="3980985"/>
            <a:ext cx="4447478" cy="2500660"/>
          </a:xfrm>
          <a:prstGeom prst="rect">
            <a:avLst/>
          </a:prstGeom>
        </p:spPr>
      </p:pic>
    </p:spTree>
    <p:extLst>
      <p:ext uri="{BB962C8B-B14F-4D97-AF65-F5344CB8AC3E}">
        <p14:creationId xmlns:p14="http://schemas.microsoft.com/office/powerpoint/2010/main" val="1467990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Mosque in Africa</a:t>
            </a:r>
            <a:endParaRPr lang="en-US" dirty="0"/>
          </a:p>
        </p:txBody>
      </p:sp>
      <p:sp>
        <p:nvSpPr>
          <p:cNvPr id="4" name="Text Placeholder 3"/>
          <p:cNvSpPr>
            <a:spLocks noGrp="1"/>
          </p:cNvSpPr>
          <p:nvPr>
            <p:ph type="body" idx="1"/>
          </p:nvPr>
        </p:nvSpPr>
        <p:spPr/>
        <p:txBody>
          <a:bodyPr/>
          <a:lstStyle/>
          <a:p>
            <a:r>
              <a:rPr lang="en-US" dirty="0" smtClean="0"/>
              <a:t>Construction materials</a:t>
            </a:r>
            <a:endParaRPr lang="en-US" dirty="0"/>
          </a:p>
        </p:txBody>
      </p:sp>
      <p:sp>
        <p:nvSpPr>
          <p:cNvPr id="5" name="Content Placeholder 4"/>
          <p:cNvSpPr>
            <a:spLocks noGrp="1"/>
          </p:cNvSpPr>
          <p:nvPr>
            <p:ph sz="half" idx="2"/>
          </p:nvPr>
        </p:nvSpPr>
        <p:spPr>
          <a:xfrm>
            <a:off x="457200" y="2174875"/>
            <a:ext cx="2286000" cy="3951288"/>
          </a:xfrm>
        </p:spPr>
        <p:txBody>
          <a:bodyPr>
            <a:normAutofit fontScale="92500" lnSpcReduction="10000"/>
          </a:bodyPr>
          <a:lstStyle/>
          <a:p>
            <a:pPr marL="0" indent="0">
              <a:buNone/>
            </a:pPr>
            <a:r>
              <a:rPr lang="en-US" b="1" dirty="0"/>
              <a:t>Clay (mud)</a:t>
            </a:r>
          </a:p>
          <a:p>
            <a:r>
              <a:rPr lang="en-US" dirty="0" smtClean="0"/>
              <a:t>In humid tropic earthenware structures require wood </a:t>
            </a:r>
            <a:r>
              <a:rPr lang="en-US" dirty="0"/>
              <a:t>reinforcement</a:t>
            </a:r>
            <a:r>
              <a:rPr lang="en-US" dirty="0" smtClean="0"/>
              <a:t>,</a:t>
            </a:r>
          </a:p>
          <a:p>
            <a:endParaRPr lang="en-US" dirty="0"/>
          </a:p>
          <a:p>
            <a:r>
              <a:rPr lang="en-US" dirty="0" smtClean="0"/>
              <a:t>So that heavy rains do not wash them away</a:t>
            </a:r>
          </a:p>
          <a:p>
            <a:endParaRPr lang="en-US" dirty="0"/>
          </a:p>
          <a:p>
            <a:endParaRPr lang="en-US" dirty="0"/>
          </a:p>
        </p:txBody>
      </p:sp>
      <p:sp>
        <p:nvSpPr>
          <p:cNvPr id="6" name="Text Placeholder 5"/>
          <p:cNvSpPr>
            <a:spLocks noGrp="1"/>
          </p:cNvSpPr>
          <p:nvPr>
            <p:ph type="body" sz="quarter" idx="3"/>
          </p:nvPr>
        </p:nvSpPr>
        <p:spPr>
          <a:xfrm>
            <a:off x="4645025" y="1159727"/>
            <a:ext cx="4041775" cy="457200"/>
          </a:xfrm>
        </p:spPr>
        <p:txBody>
          <a:bodyPr>
            <a:normAutofit/>
          </a:bodyPr>
          <a:lstStyle/>
          <a:p>
            <a:r>
              <a:rPr lang="en-US" dirty="0" smtClean="0"/>
              <a:t>Mosque </a:t>
            </a:r>
            <a:r>
              <a:rPr lang="en-US" dirty="0" smtClean="0"/>
              <a:t>at </a:t>
            </a:r>
            <a:r>
              <a:rPr lang="en-US" dirty="0" err="1" smtClean="0"/>
              <a:t>Djenne</a:t>
            </a:r>
            <a:endParaRPr lang="en-US" dirty="0"/>
          </a:p>
        </p:txBody>
      </p:sp>
      <p:sp>
        <p:nvSpPr>
          <p:cNvPr id="7" name="Rectangle 1"/>
          <p:cNvSpPr>
            <a:spLocks noChangeArrowheads="1"/>
          </p:cNvSpPr>
          <p:nvPr/>
        </p:nvSpPr>
        <p:spPr bwMode="auto">
          <a:xfrm>
            <a:off x="0" y="661043"/>
            <a:ext cx="9144000"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US" altLang="en-US" sz="1350" dirty="0">
                <a:latin typeface="Arial" panose="020B0604020202020204" pitchFamily="34" charset="0"/>
                <a:hlinkClick r:id="rId3"/>
              </a:rPr>
              <a:t>  </a:t>
            </a:r>
            <a:r>
              <a:rPr lang="en-US" altLang="en-US" sz="2100" dirty="0">
                <a:latin typeface="Arial" panose="020B0604020202020204" pitchFamily="34" charset="0"/>
              </a:rPr>
              <a:t> </a:t>
            </a:r>
            <a:r>
              <a:rPr lang="en-US" altLang="en-US" sz="1350" dirty="0">
                <a:latin typeface="Arial" panose="020B0604020202020204" pitchFamily="34" charset="0"/>
              </a:rPr>
              <a:t>      </a:t>
            </a:r>
          </a:p>
        </p:txBody>
      </p:sp>
      <p:pic>
        <p:nvPicPr>
          <p:cNvPr id="1026" name="Picture 2" descr="https://yt3.ggpht.com/a-/AN66SAzNkU6IuOex3yu0IRy5HjQICJSXoehSdIupRQ=s48-mo-c-c0xffffffff-rj-k-n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681" y="-365522"/>
            <a:ext cx="342900" cy="342900"/>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9"/>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4226312" y="1854994"/>
            <a:ext cx="4387463" cy="2470606"/>
          </a:xfr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6673" y="4762956"/>
            <a:ext cx="4204010" cy="1816264"/>
          </a:xfrm>
          <a:prstGeom prst="rect">
            <a:avLst/>
          </a:prstGeom>
        </p:spPr>
      </p:pic>
    </p:spTree>
    <p:extLst>
      <p:ext uri="{BB962C8B-B14F-4D97-AF65-F5344CB8AC3E}">
        <p14:creationId xmlns:p14="http://schemas.microsoft.com/office/powerpoint/2010/main" val="15689886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Designs and techniques</a:t>
            </a:r>
            <a:endParaRPr lang="en-US" dirty="0"/>
          </a:p>
        </p:txBody>
      </p:sp>
      <p:sp>
        <p:nvSpPr>
          <p:cNvPr id="3" name="Content Placeholder 2"/>
          <p:cNvSpPr>
            <a:spLocks noGrp="1"/>
          </p:cNvSpPr>
          <p:nvPr>
            <p:ph idx="1"/>
          </p:nvPr>
        </p:nvSpPr>
        <p:spPr/>
        <p:txBody>
          <a:bodyPr>
            <a:normAutofit/>
          </a:bodyPr>
          <a:lstStyle/>
          <a:p>
            <a:r>
              <a:rPr lang="en-US" sz="1800" dirty="0"/>
              <a:t>Masonry Patterns </a:t>
            </a:r>
            <a:r>
              <a:rPr lang="en-US" sz="1800" dirty="0" smtClean="0"/>
              <a:t>(ways of laying pre-made bricks)</a:t>
            </a:r>
            <a:endParaRPr lang="en-US" sz="1800" dirty="0"/>
          </a:p>
          <a:p>
            <a:r>
              <a:rPr lang="en-US" sz="1800" dirty="0" smtClean="0"/>
              <a:t>carving large sections</a:t>
            </a:r>
            <a:endParaRPr lang="en-US" sz="1800" dirty="0"/>
          </a:p>
          <a:p>
            <a:r>
              <a:rPr lang="en-US" sz="1800" dirty="0" smtClean="0"/>
              <a:t>Incising (cutting into stone)</a:t>
            </a:r>
            <a:endParaRPr lang="en-US" sz="1800" dirty="0"/>
          </a:p>
          <a:p>
            <a:r>
              <a:rPr lang="en-US" sz="1800" dirty="0" smtClean="0"/>
              <a:t>Embossing (laying patterns into wet mud –</a:t>
            </a:r>
          </a:p>
          <a:p>
            <a:pPr marL="0" indent="0">
              <a:buNone/>
            </a:pPr>
            <a:r>
              <a:rPr lang="en-US" sz="1800" dirty="0" smtClean="0"/>
              <a:t>		makes an impression</a:t>
            </a:r>
            <a:endParaRPr lang="en-US" sz="1800" dirty="0"/>
          </a:p>
          <a:p>
            <a:r>
              <a:rPr lang="en-US" sz="1800" b="1" dirty="0" err="1" smtClean="0"/>
              <a:t>Filagree</a:t>
            </a:r>
            <a:r>
              <a:rPr lang="en-US" sz="1800" dirty="0" smtClean="0"/>
              <a:t> </a:t>
            </a:r>
            <a:r>
              <a:rPr lang="en-US" sz="1800" dirty="0"/>
              <a:t>/ </a:t>
            </a:r>
            <a:r>
              <a:rPr lang="en-US" sz="1800" b="1" dirty="0"/>
              <a:t>mosaic</a:t>
            </a:r>
            <a:r>
              <a:rPr lang="en-US" sz="1800" dirty="0"/>
              <a:t> </a:t>
            </a:r>
            <a:r>
              <a:rPr lang="en-US" sz="1800" b="1" dirty="0" smtClean="0"/>
              <a:t>tiles</a:t>
            </a:r>
          </a:p>
          <a:p>
            <a:endParaRPr lang="en-US" sz="1800" dirty="0"/>
          </a:p>
          <a:p>
            <a:pPr marL="0" indent="0">
              <a:buNone/>
            </a:pPr>
            <a:r>
              <a:rPr lang="en-US" sz="1800" dirty="0"/>
              <a:t>The exterior walls of a palace can be covered with </a:t>
            </a:r>
            <a:endParaRPr lang="en-US" sz="1800" dirty="0" smtClean="0"/>
          </a:p>
          <a:p>
            <a:pPr marL="0" indent="0">
              <a:buNone/>
            </a:pPr>
            <a:r>
              <a:rPr lang="en-US" sz="1800" dirty="0" smtClean="0"/>
              <a:t>elaborate </a:t>
            </a:r>
            <a:r>
              <a:rPr lang="en-US" sz="1800" dirty="0"/>
              <a:t>decorative features from incisions and raised clay, </a:t>
            </a:r>
            <a:endParaRPr lang="en-US" sz="1800" dirty="0" smtClean="0"/>
          </a:p>
          <a:p>
            <a:pPr marL="0" indent="0">
              <a:buNone/>
            </a:pPr>
            <a:endParaRPr lang="en-US" sz="1800" dirty="0"/>
          </a:p>
          <a:p>
            <a:pPr marL="0" indent="0">
              <a:buNone/>
            </a:pPr>
            <a:r>
              <a:rPr lang="en-US" sz="1800" dirty="0"/>
              <a:t>Many patterns are connected to Islamic </a:t>
            </a:r>
            <a:r>
              <a:rPr lang="en-US" sz="1800" dirty="0" smtClean="0"/>
              <a:t>writings</a:t>
            </a:r>
          </a:p>
          <a:p>
            <a:pPr marL="0" indent="0">
              <a:buNone/>
            </a:pPr>
            <a:r>
              <a:rPr lang="en-US" sz="1800" dirty="0" smtClean="0"/>
              <a:t>(messages from the Islamic faith)</a:t>
            </a:r>
            <a:endParaRPr lang="en-US" sz="1800" dirty="0"/>
          </a:p>
          <a:p>
            <a:endParaRPr lang="en-US" sz="1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1442" y="4800600"/>
            <a:ext cx="3429000" cy="192166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0621" y="200025"/>
            <a:ext cx="1143000" cy="234315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8692" y="1200268"/>
            <a:ext cx="857250" cy="16002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1798" y="3038485"/>
            <a:ext cx="2365002" cy="1600200"/>
          </a:xfrm>
          <a:prstGeom prst="rect">
            <a:avLst/>
          </a:prstGeom>
        </p:spPr>
      </p:pic>
    </p:spTree>
    <p:extLst>
      <p:ext uri="{BB962C8B-B14F-4D97-AF65-F5344CB8AC3E}">
        <p14:creationId xmlns:p14="http://schemas.microsoft.com/office/powerpoint/2010/main" val="1197127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Islamic Architecture</a:t>
            </a:r>
            <a:endParaRPr lang="en-US" dirty="0"/>
          </a:p>
        </p:txBody>
      </p:sp>
      <p:sp>
        <p:nvSpPr>
          <p:cNvPr id="11" name="Text Placeholder 10"/>
          <p:cNvSpPr>
            <a:spLocks noGrp="1"/>
          </p:cNvSpPr>
          <p:nvPr>
            <p:ph type="body" idx="1"/>
          </p:nvPr>
        </p:nvSpPr>
        <p:spPr/>
        <p:txBody>
          <a:bodyPr>
            <a:normAutofit fontScale="92500" lnSpcReduction="20000"/>
          </a:bodyPr>
          <a:lstStyle/>
          <a:p>
            <a:r>
              <a:rPr lang="en-US" dirty="0" smtClean="0"/>
              <a:t>Ongoing restorations of the Mosque</a:t>
            </a:r>
            <a:endParaRPr lang="en-US" dirty="0"/>
          </a:p>
        </p:txBody>
      </p:sp>
      <p:pic>
        <p:nvPicPr>
          <p:cNvPr id="7" name="Content Placeholder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7200" y="3071703"/>
            <a:ext cx="4040188" cy="2157632"/>
          </a:xfrm>
        </p:spPr>
      </p:pic>
      <p:sp>
        <p:nvSpPr>
          <p:cNvPr id="12" name="Text Placeholder 11"/>
          <p:cNvSpPr>
            <a:spLocks noGrp="1"/>
          </p:cNvSpPr>
          <p:nvPr>
            <p:ph type="body" sz="quarter" idx="3"/>
          </p:nvPr>
        </p:nvSpPr>
        <p:spPr/>
        <p:txBody>
          <a:bodyPr>
            <a:normAutofit fontScale="92500" lnSpcReduction="20000"/>
          </a:bodyPr>
          <a:lstStyle/>
          <a:p>
            <a:r>
              <a:rPr lang="en-US" dirty="0" smtClean="0"/>
              <a:t>Masons- builders of mud brick structures</a:t>
            </a:r>
            <a:endParaRPr lang="en-US" dirty="0"/>
          </a:p>
        </p:txBody>
      </p:sp>
      <p:sp>
        <p:nvSpPr>
          <p:cNvPr id="6" name="Content Placeholder 5"/>
          <p:cNvSpPr>
            <a:spLocks noGrp="1"/>
          </p:cNvSpPr>
          <p:nvPr>
            <p:ph sz="quarter" idx="4"/>
          </p:nvPr>
        </p:nvSpPr>
        <p:spPr/>
        <p:txBody>
          <a:bodyPr>
            <a:normAutofit/>
          </a:bodyPr>
          <a:lstStyle/>
          <a:p>
            <a:pPr marL="0" indent="0">
              <a:buNone/>
            </a:pPr>
            <a:r>
              <a:rPr lang="en-US" b="1" dirty="0"/>
              <a:t>See</a:t>
            </a:r>
          </a:p>
          <a:p>
            <a:r>
              <a:rPr lang="en-US" dirty="0"/>
              <a:t>/ </a:t>
            </a:r>
            <a:r>
              <a:rPr lang="en-US" b="1" dirty="0"/>
              <a:t>Masons of </a:t>
            </a:r>
            <a:r>
              <a:rPr lang="en-US" b="1" dirty="0" err="1"/>
              <a:t>Djenné</a:t>
            </a:r>
            <a:r>
              <a:rPr lang="en-US" b="1" dirty="0"/>
              <a:t> - City of Mud </a:t>
            </a:r>
            <a:r>
              <a:rPr lang="en-US" dirty="0"/>
              <a:t>5:12 </a:t>
            </a:r>
            <a:r>
              <a:rPr lang="en-US" dirty="0" err="1"/>
              <a:t>mins</a:t>
            </a:r>
            <a:r>
              <a:rPr lang="en-US" dirty="0"/>
              <a:t> </a:t>
            </a:r>
          </a:p>
          <a:p>
            <a:r>
              <a:rPr lang="en-US" b="1" dirty="0"/>
              <a:t>Published on Aug 23, 2013</a:t>
            </a:r>
            <a:endParaRPr lang="en-US" dirty="0"/>
          </a:p>
          <a:p>
            <a:endParaRPr lang="en-US" dirty="0"/>
          </a:p>
          <a:p>
            <a:r>
              <a:rPr lang="en-US" dirty="0">
                <a:hlinkClick r:id="rId3"/>
              </a:rPr>
              <a:t>https://www.youtube.com/watch?v=XiHOqxo5tpc</a:t>
            </a:r>
            <a:endParaRPr lang="en-US" dirty="0"/>
          </a:p>
          <a:p>
            <a:endParaRPr lang="en-US" dirty="0"/>
          </a:p>
        </p:txBody>
      </p:sp>
    </p:spTree>
    <p:extLst>
      <p:ext uri="{BB962C8B-B14F-4D97-AF65-F5344CB8AC3E}">
        <p14:creationId xmlns:p14="http://schemas.microsoft.com/office/powerpoint/2010/main" val="195715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Christianity in Africa</a:t>
            </a:r>
            <a:endParaRPr lang="en-US" dirty="0"/>
          </a:p>
        </p:txBody>
      </p:sp>
      <p:sp>
        <p:nvSpPr>
          <p:cNvPr id="4" name="Subtitle 3"/>
          <p:cNvSpPr>
            <a:spLocks noGrp="1"/>
          </p:cNvSpPr>
          <p:nvPr>
            <p:ph type="subTitle" idx="1"/>
          </p:nvPr>
        </p:nvSpPr>
        <p:spPr/>
        <p:txBody>
          <a:bodyPr/>
          <a:lstStyle/>
          <a:p>
            <a:r>
              <a:rPr lang="en-US" dirty="0" smtClean="0"/>
              <a:t>Ancient Africa to present day</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Christianity </a:t>
            </a:r>
            <a:r>
              <a:rPr lang="en-US" dirty="0" smtClean="0"/>
              <a:t>in African Society</a:t>
            </a:r>
            <a:endParaRPr lang="en-US" dirty="0"/>
          </a:p>
        </p:txBody>
      </p:sp>
      <p:sp>
        <p:nvSpPr>
          <p:cNvPr id="3" name="Content Placeholder 2"/>
          <p:cNvSpPr>
            <a:spLocks noGrp="1"/>
          </p:cNvSpPr>
          <p:nvPr>
            <p:ph sz="half" idx="1"/>
          </p:nvPr>
        </p:nvSpPr>
        <p:spPr/>
        <p:txBody>
          <a:bodyPr>
            <a:normAutofit fontScale="92500"/>
          </a:bodyPr>
          <a:lstStyle/>
          <a:p>
            <a:r>
              <a:rPr lang="en-US" dirty="0" smtClean="0"/>
              <a:t>Is </a:t>
            </a:r>
            <a:r>
              <a:rPr lang="en-US" dirty="0" smtClean="0"/>
              <a:t>also one </a:t>
            </a:r>
            <a:r>
              <a:rPr lang="en-US" dirty="0" smtClean="0"/>
              <a:t>of 3 Primary Religions throughout the </a:t>
            </a:r>
            <a:r>
              <a:rPr lang="en-US" dirty="0" smtClean="0"/>
              <a:t>continent: Traditional, Islam, &amp; Christianity</a:t>
            </a:r>
            <a:endParaRPr lang="en-US" dirty="0" smtClean="0"/>
          </a:p>
          <a:p>
            <a:pPr marL="0" indent="0">
              <a:buNone/>
            </a:pPr>
            <a:r>
              <a:rPr lang="en-US" dirty="0" smtClean="0"/>
              <a:t>Historically, </a:t>
            </a:r>
            <a:r>
              <a:rPr lang="en-US" dirty="0" smtClean="0"/>
              <a:t>Christianity had an impact on certain regions but also influences cultural traditions as well as politics.</a:t>
            </a:r>
          </a:p>
          <a:p>
            <a:r>
              <a:rPr lang="en-US" dirty="0" smtClean="0"/>
              <a:t>Architecture/ </a:t>
            </a:r>
            <a:r>
              <a:rPr lang="en-US" dirty="0" smtClean="0"/>
              <a:t>ar</a:t>
            </a:r>
            <a:r>
              <a:rPr lang="en-US" dirty="0" smtClean="0"/>
              <a:t>t</a:t>
            </a:r>
          </a:p>
          <a:p>
            <a:r>
              <a:rPr lang="en-US" dirty="0"/>
              <a:t>music</a:t>
            </a:r>
          </a:p>
          <a:p>
            <a:endParaRPr lang="en-US" dirty="0" smtClean="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360127" y="1600200"/>
            <a:ext cx="4694663" cy="4343399"/>
          </a:xfrm>
        </p:spPr>
      </p:pic>
    </p:spTree>
    <p:extLst>
      <p:ext uri="{BB962C8B-B14F-4D97-AF65-F5344CB8AC3E}">
        <p14:creationId xmlns:p14="http://schemas.microsoft.com/office/powerpoint/2010/main" val="920391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74638"/>
            <a:ext cx="8229600" cy="1732582"/>
          </a:xfrm>
        </p:spPr>
        <p:txBody>
          <a:bodyPr>
            <a:normAutofit fontScale="90000"/>
          </a:bodyPr>
          <a:lstStyle/>
          <a:p>
            <a:r>
              <a:rPr lang="en-US" dirty="0" smtClean="0"/>
              <a:t>Late Antiquity </a:t>
            </a:r>
            <a:r>
              <a:rPr lang="en-US" dirty="0" smtClean="0"/>
              <a:t>– Africa</a:t>
            </a:r>
            <a:br>
              <a:rPr lang="en-US" dirty="0" smtClean="0"/>
            </a:br>
            <a:r>
              <a:rPr lang="en-US" dirty="0" smtClean="0"/>
              <a:t>north Africa 1-3 cent. / eastern Africa 3</a:t>
            </a:r>
            <a:r>
              <a:rPr lang="en-US" baseline="30000" dirty="0" smtClean="0"/>
              <a:t>rd</a:t>
            </a:r>
            <a:r>
              <a:rPr lang="en-US" dirty="0" smtClean="0"/>
              <a:t> -5</a:t>
            </a:r>
            <a:r>
              <a:rPr lang="en-US" baseline="30000" dirty="0" smtClean="0"/>
              <a:t>th</a:t>
            </a:r>
            <a:r>
              <a:rPr lang="en-US" dirty="0" smtClean="0"/>
              <a:t> centuries</a:t>
            </a:r>
            <a:endParaRPr lang="en-US" dirty="0"/>
          </a:p>
        </p:txBody>
      </p:sp>
      <p:sp>
        <p:nvSpPr>
          <p:cNvPr id="6" name="Content Placeholder 5"/>
          <p:cNvSpPr>
            <a:spLocks noGrp="1"/>
          </p:cNvSpPr>
          <p:nvPr>
            <p:ph sz="half" idx="1"/>
          </p:nvPr>
        </p:nvSpPr>
        <p:spPr>
          <a:xfrm>
            <a:off x="457200" y="2319454"/>
            <a:ext cx="4038600" cy="3806709"/>
          </a:xfrm>
        </p:spPr>
        <p:txBody>
          <a:bodyPr>
            <a:normAutofit lnSpcReduction="10000"/>
          </a:bodyPr>
          <a:lstStyle/>
          <a:p>
            <a:r>
              <a:rPr lang="en-US" dirty="0" smtClean="0"/>
              <a:t>Early African Christians played a central role in developing the modern university, providing Christian </a:t>
            </a:r>
            <a:r>
              <a:rPr lang="en-US" dirty="0" smtClean="0"/>
              <a:t>versions of holy texts (Scriptures), </a:t>
            </a:r>
          </a:p>
          <a:p>
            <a:r>
              <a:rPr lang="en-US" dirty="0" smtClean="0"/>
              <a:t>An </a:t>
            </a:r>
            <a:r>
              <a:rPr lang="en-US" dirty="0" smtClean="0"/>
              <a:t>early form of Christian </a:t>
            </a:r>
            <a:r>
              <a:rPr lang="en-US" dirty="0" smtClean="0"/>
              <a:t>dogma (beliefs and thought).</a:t>
            </a:r>
            <a:endParaRPr lang="en-US" dirty="0"/>
          </a:p>
        </p:txBody>
      </p:sp>
      <p:pic>
        <p:nvPicPr>
          <p:cNvPr id="8" name="Content Placeholder 7" descr="Ancient AFrica.jpg"/>
          <p:cNvPicPr>
            <a:picLocks noGrp="1" noChangeAspect="1"/>
          </p:cNvPicPr>
          <p:nvPr>
            <p:ph sz="half" idx="2"/>
          </p:nvPr>
        </p:nvPicPr>
        <p:blipFill>
          <a:blip r:embed="rId3"/>
          <a:srcRect t="-33701" b="-33701"/>
          <a:stretch>
            <a:fillRect/>
          </a:stretch>
        </p:blipFill>
        <p:spPr>
          <a:xfrm>
            <a:off x="4902200" y="1600200"/>
            <a:ext cx="4038600" cy="57912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The spread of Christianity</a:t>
            </a:r>
            <a:br>
              <a:rPr lang="en-US" sz="3200" b="1" dirty="0" smtClean="0"/>
            </a:br>
            <a:r>
              <a:rPr lang="en-US" sz="3200" b="1" dirty="0" smtClean="0"/>
              <a:t>Pre-colonial and colonial periods</a:t>
            </a:r>
            <a:endParaRPr lang="en-US" sz="3200" b="1"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Later there was significant Christian </a:t>
            </a:r>
            <a:r>
              <a:rPr lang="en-US" dirty="0" smtClean="0"/>
              <a:t>missionary activity in </a:t>
            </a:r>
            <a:r>
              <a:rPr lang="en-US" dirty="0" smtClean="0"/>
              <a:t>Africa</a:t>
            </a:r>
          </a:p>
          <a:p>
            <a:pPr marL="0" indent="0">
              <a:buNone/>
            </a:pPr>
            <a:endParaRPr lang="en-US" dirty="0" smtClean="0"/>
          </a:p>
          <a:p>
            <a:pPr marL="0" indent="0">
              <a:buNone/>
            </a:pPr>
            <a:r>
              <a:rPr lang="en-US" dirty="0"/>
              <a:t>during the Trans-Atlantic trading period </a:t>
            </a:r>
            <a:r>
              <a:rPr lang="en-US" dirty="0" smtClean="0"/>
              <a:t>Portuguese brought Catholic Christianity to West Africa late 1400s -1600s and onward</a:t>
            </a:r>
            <a:endParaRPr lang="en-US" dirty="0" smtClean="0"/>
          </a:p>
          <a:p>
            <a:pPr marL="0" indent="0">
              <a:buNone/>
            </a:pPr>
            <a:endParaRPr lang="en-US" dirty="0" smtClean="0"/>
          </a:p>
          <a:p>
            <a:pPr marL="0" indent="0">
              <a:buNone/>
            </a:pPr>
            <a:r>
              <a:rPr lang="en-US" dirty="0" smtClean="0"/>
              <a:t>And during the colonial </a:t>
            </a:r>
            <a:r>
              <a:rPr lang="en-US" dirty="0"/>
              <a:t>period </a:t>
            </a:r>
            <a:r>
              <a:rPr lang="en-US" i="1" dirty="0"/>
              <a:t>late 1800s </a:t>
            </a:r>
            <a:r>
              <a:rPr lang="en-US" i="1" dirty="0" smtClean="0"/>
              <a:t>into the </a:t>
            </a:r>
            <a:r>
              <a:rPr lang="en-US" dirty="0" smtClean="0"/>
              <a:t>early </a:t>
            </a:r>
            <a:r>
              <a:rPr lang="en-US" dirty="0"/>
              <a:t>1900s</a:t>
            </a:r>
          </a:p>
          <a:p>
            <a:r>
              <a:rPr lang="en-US" dirty="0" smtClean="0"/>
              <a:t>European protestant missionaries brought Christianity to places like Ghana </a:t>
            </a:r>
            <a:r>
              <a:rPr lang="en-US" dirty="0" smtClean="0"/>
              <a:t>and Nigeria, </a:t>
            </a:r>
          </a:p>
          <a:p>
            <a:pPr marL="0" indent="0">
              <a:buNone/>
            </a:pPr>
            <a:endParaRPr lang="en-US" dirty="0" smtClean="0"/>
          </a:p>
          <a:p>
            <a:pPr marL="0" indent="0">
              <a:buNone/>
            </a:pPr>
            <a:r>
              <a:rPr lang="en-US" dirty="0" smtClean="0"/>
              <a:t>In </a:t>
            </a:r>
            <a:r>
              <a:rPr lang="en-US" b="1" dirty="0" smtClean="0"/>
              <a:t>South Africa much </a:t>
            </a:r>
            <a:r>
              <a:rPr lang="en-US" dirty="0" smtClean="0"/>
              <a:t>sooner…</a:t>
            </a:r>
          </a:p>
          <a:p>
            <a:r>
              <a:rPr lang="en-US" dirty="0" smtClean="0"/>
              <a:t>Dutch arriving </a:t>
            </a:r>
            <a:r>
              <a:rPr lang="en-US" i="1" dirty="0" smtClean="0"/>
              <a:t>early 1800s</a:t>
            </a:r>
          </a:p>
          <a:p>
            <a:r>
              <a:rPr lang="en-US" dirty="0" smtClean="0"/>
              <a:t>Even though British </a:t>
            </a:r>
            <a:r>
              <a:rPr lang="en-US" dirty="0" smtClean="0"/>
              <a:t>explorations began </a:t>
            </a:r>
            <a:r>
              <a:rPr lang="en-US" dirty="0" smtClean="0"/>
              <a:t>in South Africa in </a:t>
            </a:r>
            <a:r>
              <a:rPr lang="en-US" dirty="0" smtClean="0"/>
              <a:t>1775, </a:t>
            </a:r>
            <a:r>
              <a:rPr lang="en-US" dirty="0" smtClean="0"/>
              <a:t>Christianity </a:t>
            </a:r>
            <a:r>
              <a:rPr lang="en-US" dirty="0" smtClean="0"/>
              <a:t>took more force and influence during mid 1800s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Missionaries and their relationship with colonial officials</a:t>
            </a:r>
            <a:endParaRPr lang="en-US" dirty="0"/>
          </a:p>
        </p:txBody>
      </p:sp>
      <p:sp>
        <p:nvSpPr>
          <p:cNvPr id="3" name="Content Placeholder 2"/>
          <p:cNvSpPr>
            <a:spLocks noGrp="1"/>
          </p:cNvSpPr>
          <p:nvPr>
            <p:ph idx="1"/>
          </p:nvPr>
        </p:nvSpPr>
        <p:spPr/>
        <p:txBody>
          <a:bodyPr/>
          <a:lstStyle/>
          <a:p>
            <a:r>
              <a:rPr lang="en-US" dirty="0" smtClean="0"/>
              <a:t>Many missionaries were agents within the European conquest of African states.</a:t>
            </a:r>
          </a:p>
          <a:p>
            <a:endParaRPr lang="en-US" dirty="0" smtClean="0"/>
          </a:p>
          <a:p>
            <a:endParaRPr lang="en-US" dirty="0" smtClean="0"/>
          </a:p>
          <a:p>
            <a:r>
              <a:rPr lang="en-US" dirty="0" smtClean="0"/>
              <a:t>Early missionaries in South Africa: promoted </a:t>
            </a:r>
            <a:r>
              <a:rPr lang="en-US" b="1" dirty="0" smtClean="0"/>
              <a:t>superiority, must be a universality of beliefs</a:t>
            </a:r>
            <a:r>
              <a:rPr lang="en-US" dirty="0" smtClean="0"/>
              <a:t>, based on the exclusiveness of the Christian God.</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African Independent Churches</a:t>
            </a:r>
            <a:endParaRPr lang="en-US" dirty="0"/>
          </a:p>
        </p:txBody>
      </p:sp>
      <p:sp>
        <p:nvSpPr>
          <p:cNvPr id="3" name="Content Placeholder 2"/>
          <p:cNvSpPr>
            <a:spLocks noGrp="1"/>
          </p:cNvSpPr>
          <p:nvPr>
            <p:ph idx="1"/>
          </p:nvPr>
        </p:nvSpPr>
        <p:spPr/>
        <p:txBody>
          <a:bodyPr/>
          <a:lstStyle/>
          <a:p>
            <a:pPr>
              <a:buNone/>
            </a:pPr>
            <a:r>
              <a:rPr lang="en-US" dirty="0" smtClean="0"/>
              <a:t>African inspired, African led, African membership-dominated, African-centered</a:t>
            </a:r>
          </a:p>
          <a:p>
            <a:pPr>
              <a:buNone/>
            </a:pPr>
            <a:r>
              <a:rPr lang="en-US" b="1" dirty="0" smtClean="0"/>
              <a:t>The Ethiopian Churches </a:t>
            </a:r>
            <a:r>
              <a:rPr lang="en-US" dirty="0" smtClean="0"/>
              <a:t>(emerged late 1800s) </a:t>
            </a:r>
          </a:p>
          <a:p>
            <a:pPr>
              <a:buNone/>
            </a:pPr>
            <a:r>
              <a:rPr lang="en-US" b="1" dirty="0" smtClean="0"/>
              <a:t>in reaction to the Protestant mission churches.</a:t>
            </a:r>
          </a:p>
          <a:p>
            <a:pPr>
              <a:buNone/>
            </a:pPr>
            <a:endParaRPr lang="en-US" b="1" dirty="0" smtClean="0"/>
          </a:p>
          <a:p>
            <a:pPr>
              <a:buNone/>
            </a:pPr>
            <a:r>
              <a:rPr lang="en-US" dirty="0" smtClean="0"/>
              <a:t>A church </a:t>
            </a:r>
            <a:r>
              <a:rPr lang="en-US" u="sng" dirty="0" smtClean="0"/>
              <a:t>where blacks could be leaders</a:t>
            </a:r>
            <a:r>
              <a:rPr lang="en-US" dirty="0" smtClean="0"/>
              <a:t>. </a:t>
            </a:r>
          </a:p>
          <a:p>
            <a:pPr>
              <a:buNone/>
            </a:pPr>
            <a:r>
              <a:rPr lang="en-US" dirty="0" smtClean="0"/>
              <a:t>Beliefs and practices similar to Methodists, </a:t>
            </a:r>
            <a:r>
              <a:rPr lang="en-US" dirty="0"/>
              <a:t>P</a:t>
            </a:r>
            <a:r>
              <a:rPr lang="en-US" dirty="0" smtClean="0"/>
              <a:t>resbyterian and Congregational Churches.</a:t>
            </a:r>
          </a:p>
          <a:p>
            <a:pPr>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Christians </a:t>
            </a:r>
            <a:r>
              <a:rPr lang="en-US" dirty="0" smtClean="0"/>
              <a:t>Believe….</a:t>
            </a:r>
            <a:r>
              <a:rPr lang="en-US" dirty="0"/>
              <a:t/>
            </a:r>
            <a:br>
              <a:rPr lang="en-US" dirty="0"/>
            </a:br>
            <a:endParaRPr lang="en-US" dirty="0"/>
          </a:p>
        </p:txBody>
      </p:sp>
      <p:sp>
        <p:nvSpPr>
          <p:cNvPr id="3" name="Content Placeholder 2"/>
          <p:cNvSpPr>
            <a:spLocks noGrp="1"/>
          </p:cNvSpPr>
          <p:nvPr>
            <p:ph sz="half" idx="1"/>
          </p:nvPr>
        </p:nvSpPr>
        <p:spPr/>
        <p:txBody>
          <a:bodyPr>
            <a:noAutofit/>
          </a:bodyPr>
          <a:lstStyle/>
          <a:p>
            <a:pPr marL="0" indent="0">
              <a:buNone/>
            </a:pPr>
            <a:r>
              <a:rPr lang="en-US" sz="1800" dirty="0" smtClean="0"/>
              <a:t>in a supreme God:</a:t>
            </a:r>
          </a:p>
          <a:p>
            <a:pPr marL="0" indent="0">
              <a:buNone/>
            </a:pPr>
            <a:r>
              <a:rPr lang="en-US" sz="1800" dirty="0" smtClean="0"/>
              <a:t>		God </a:t>
            </a:r>
            <a:r>
              <a:rPr lang="en-US" sz="1800" dirty="0"/>
              <a:t>the </a:t>
            </a:r>
            <a:r>
              <a:rPr lang="en-US" sz="1800" dirty="0" smtClean="0"/>
              <a:t>Father</a:t>
            </a:r>
          </a:p>
          <a:p>
            <a:r>
              <a:rPr lang="en-US" sz="1800" dirty="0" smtClean="0"/>
              <a:t>that </a:t>
            </a:r>
            <a:r>
              <a:rPr lang="en-US" sz="1800" dirty="0"/>
              <a:t>God took human form as Jesus Christ </a:t>
            </a:r>
            <a:endParaRPr lang="en-US" sz="1800" dirty="0" smtClean="0"/>
          </a:p>
          <a:p>
            <a:r>
              <a:rPr lang="en-US" sz="1800" dirty="0" smtClean="0"/>
              <a:t>that </a:t>
            </a:r>
            <a:r>
              <a:rPr lang="en-US" sz="1800" dirty="0"/>
              <a:t>God is present today through the work of the Holy Spirit and evident in the actions of believers</a:t>
            </a:r>
            <a:r>
              <a:rPr lang="en-US" sz="1800" dirty="0" smtClean="0"/>
              <a:t>.</a:t>
            </a:r>
            <a:endParaRPr lang="en-US" sz="1800" dirty="0"/>
          </a:p>
          <a:p>
            <a:r>
              <a:rPr lang="en-US" sz="1800" dirty="0" smtClean="0"/>
              <a:t>that Jesus’s death makes him a martyr / an important prophet of god</a:t>
            </a:r>
          </a:p>
          <a:p>
            <a:r>
              <a:rPr lang="en-US" sz="1800" dirty="0" smtClean="0"/>
              <a:t>The resurrection of Jesus into heaven is important to Christians (recognized </a:t>
            </a:r>
            <a:r>
              <a:rPr lang="en-US" sz="1800" dirty="0"/>
              <a:t>during the season of </a:t>
            </a:r>
            <a:r>
              <a:rPr lang="en-US" sz="1800" dirty="0" smtClean="0"/>
              <a:t>Easter) for this is how he overcame injustice and </a:t>
            </a:r>
          </a:p>
          <a:p>
            <a:r>
              <a:rPr lang="en-US" sz="1800" dirty="0" smtClean="0"/>
              <a:t>became a spiritual presence (From the spirit world) for those still living</a:t>
            </a:r>
            <a:endParaRPr lang="en-US" sz="1800"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05400" y="1098395"/>
            <a:ext cx="4038600" cy="2524125"/>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863181"/>
            <a:ext cx="4476750" cy="2857500"/>
          </a:xfrm>
          <a:prstGeom prst="rect">
            <a:avLst/>
          </a:prstGeom>
        </p:spPr>
      </p:pic>
    </p:spTree>
    <p:extLst>
      <p:ext uri="{BB962C8B-B14F-4D97-AF65-F5344CB8AC3E}">
        <p14:creationId xmlns:p14="http://schemas.microsoft.com/office/powerpoint/2010/main" val="2220577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Beliefs</a:t>
            </a:r>
            <a:br>
              <a:rPr lang="en-US" dirty="0" smtClean="0"/>
            </a:br>
            <a:r>
              <a:rPr lang="en-US" dirty="0" smtClean="0"/>
              <a:t>Christianity</a:t>
            </a:r>
            <a:endParaRPr lang="en-US" dirty="0"/>
          </a:p>
        </p:txBody>
      </p:sp>
      <p:sp>
        <p:nvSpPr>
          <p:cNvPr id="3" name="Content Placeholder 2"/>
          <p:cNvSpPr>
            <a:spLocks noGrp="1"/>
          </p:cNvSpPr>
          <p:nvPr>
            <p:ph idx="1"/>
          </p:nvPr>
        </p:nvSpPr>
        <p:spPr/>
        <p:txBody>
          <a:bodyPr>
            <a:normAutofit lnSpcReduction="10000"/>
          </a:bodyPr>
          <a:lstStyle/>
          <a:p>
            <a:r>
              <a:rPr lang="en-US" dirty="0" smtClean="0"/>
              <a:t>Christians strongly believe in the </a:t>
            </a:r>
            <a:r>
              <a:rPr lang="en-US" dirty="0"/>
              <a:t>holiness of the Christian </a:t>
            </a:r>
            <a:r>
              <a:rPr lang="en-US" dirty="0" smtClean="0"/>
              <a:t>worship and </a:t>
            </a:r>
            <a:r>
              <a:rPr lang="en-US" dirty="0"/>
              <a:t>the communities of faith</a:t>
            </a:r>
          </a:p>
          <a:p>
            <a:r>
              <a:rPr lang="en-US" dirty="0" smtClean="0"/>
              <a:t>Christians </a:t>
            </a:r>
            <a:r>
              <a:rPr lang="en-US" dirty="0"/>
              <a:t>believe that there is a life after earthly </a:t>
            </a:r>
            <a:r>
              <a:rPr lang="en-US" dirty="0" smtClean="0"/>
              <a:t>death, and that there is salvation for believers who are repentant.</a:t>
            </a:r>
            <a:endParaRPr lang="en-US" dirty="0"/>
          </a:p>
          <a:p>
            <a:endParaRPr lang="en-US" dirty="0"/>
          </a:p>
          <a:p>
            <a:r>
              <a:rPr lang="en-US" dirty="0"/>
              <a:t>Some believe in Christ's second coming, the Day of Judgement</a:t>
            </a:r>
          </a:p>
          <a:p>
            <a:endParaRPr lang="en-US" dirty="0"/>
          </a:p>
        </p:txBody>
      </p:sp>
    </p:spTree>
    <p:extLst>
      <p:ext uri="{BB962C8B-B14F-4D97-AF65-F5344CB8AC3E}">
        <p14:creationId xmlns:p14="http://schemas.microsoft.com/office/powerpoint/2010/main" val="2906206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Practices</a:t>
            </a:r>
            <a:br>
              <a:rPr lang="en-US" dirty="0" smtClean="0"/>
            </a:br>
            <a:endParaRPr lang="en-US" dirty="0"/>
          </a:p>
        </p:txBody>
      </p:sp>
      <p:sp>
        <p:nvSpPr>
          <p:cNvPr id="3" name="Content Placeholder 2"/>
          <p:cNvSpPr>
            <a:spLocks noGrp="1"/>
          </p:cNvSpPr>
          <p:nvPr>
            <p:ph sz="half" idx="1"/>
          </p:nvPr>
        </p:nvSpPr>
        <p:spPr/>
        <p:txBody>
          <a:bodyPr>
            <a:normAutofit fontScale="85000" lnSpcReduction="20000"/>
          </a:bodyPr>
          <a:lstStyle/>
          <a:p>
            <a:r>
              <a:rPr lang="en-US" dirty="0"/>
              <a:t>Prayer is the means by which Christians communicate with their God</a:t>
            </a:r>
            <a:r>
              <a:rPr lang="en-US" dirty="0" smtClean="0"/>
              <a:t>.</a:t>
            </a:r>
          </a:p>
          <a:p>
            <a:endParaRPr lang="en-US" dirty="0"/>
          </a:p>
          <a:p>
            <a:r>
              <a:rPr lang="en-US" dirty="0"/>
              <a:t>The church is the place where the Christian faith is nurtured and where the Holy Spirit is manifest on earth</a:t>
            </a:r>
            <a:r>
              <a:rPr lang="en-US" dirty="0" smtClean="0"/>
              <a:t>.</a:t>
            </a:r>
          </a:p>
          <a:p>
            <a:r>
              <a:rPr lang="en-US" dirty="0" smtClean="0"/>
              <a:t>The holy writings are the Holy Scriptures (books of scriptures is known as the Bible)</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388004" y="979953"/>
            <a:ext cx="2865863" cy="1752096"/>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6879" y="3004672"/>
            <a:ext cx="2857500" cy="3324225"/>
          </a:xfrm>
          <a:prstGeom prst="rect">
            <a:avLst/>
          </a:prstGeom>
        </p:spPr>
      </p:pic>
    </p:spTree>
    <p:extLst>
      <p:ext uri="{BB962C8B-B14F-4D97-AF65-F5344CB8AC3E}">
        <p14:creationId xmlns:p14="http://schemas.microsoft.com/office/powerpoint/2010/main" val="2239530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Religious structures</a:t>
            </a:r>
            <a:br>
              <a:rPr lang="en-US" dirty="0" smtClean="0"/>
            </a:br>
            <a:r>
              <a:rPr lang="en-US" dirty="0" smtClean="0"/>
              <a:t>Christian cave monasteries in Ethiopia</a:t>
            </a:r>
            <a:endParaRPr lang="en-US" dirty="0"/>
          </a:p>
        </p:txBody>
      </p:sp>
      <p:sp>
        <p:nvSpPr>
          <p:cNvPr id="3" name="Content Placeholder 2"/>
          <p:cNvSpPr>
            <a:spLocks noGrp="1"/>
          </p:cNvSpPr>
          <p:nvPr>
            <p:ph sz="half" idx="1"/>
          </p:nvPr>
        </p:nvSpPr>
        <p:spPr/>
        <p:txBody>
          <a:bodyPr/>
          <a:lstStyle/>
          <a:p>
            <a:r>
              <a:rPr lang="en-US" dirty="0"/>
              <a:t>M</a:t>
            </a:r>
            <a:r>
              <a:rPr lang="en-US" dirty="0" smtClean="0"/>
              <a:t>ountain </a:t>
            </a:r>
            <a:r>
              <a:rPr lang="en-US" dirty="0"/>
              <a:t>monastery at </a:t>
            </a:r>
            <a:r>
              <a:rPr lang="en-US" dirty="0" err="1"/>
              <a:t>Debre</a:t>
            </a:r>
            <a:r>
              <a:rPr lang="en-US" dirty="0"/>
              <a:t> Damo</a:t>
            </a:r>
          </a:p>
          <a:p>
            <a:endParaRPr lang="en-US" dirty="0"/>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72000" y="2857500"/>
            <a:ext cx="3028950" cy="1703784"/>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450" y="3257551"/>
            <a:ext cx="3028950" cy="2178844"/>
          </a:xfrm>
          <a:prstGeom prst="rect">
            <a:avLst/>
          </a:prstGeom>
        </p:spPr>
      </p:pic>
    </p:spTree>
    <p:extLst>
      <p:ext uri="{BB962C8B-B14F-4D97-AF65-F5344CB8AC3E}">
        <p14:creationId xmlns:p14="http://schemas.microsoft.com/office/powerpoint/2010/main" val="3692830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t>
            </a:r>
            <a:r>
              <a:rPr lang="en-US" dirty="0" smtClean="0"/>
              <a:t>eligious structures</a:t>
            </a:r>
            <a:r>
              <a:rPr lang="en-US" dirty="0"/>
              <a:t/>
            </a:r>
            <a:br>
              <a:rPr lang="en-US" dirty="0"/>
            </a:br>
            <a:r>
              <a:rPr lang="en-US" dirty="0" smtClean="0"/>
              <a:t>Early Christians - rock churches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a:t>Christian influence </a:t>
            </a:r>
            <a:r>
              <a:rPr lang="en-US" dirty="0" smtClean="0"/>
              <a:t>on </a:t>
            </a:r>
            <a:r>
              <a:rPr lang="en-US" dirty="0"/>
              <a:t>African architecture </a:t>
            </a:r>
            <a:r>
              <a:rPr lang="en-US" dirty="0" smtClean="0"/>
              <a:t>has been </a:t>
            </a:r>
            <a:r>
              <a:rPr lang="en-US" dirty="0" smtClean="0"/>
              <a:t>minimal</a:t>
            </a:r>
          </a:p>
          <a:p>
            <a:r>
              <a:rPr lang="en-US" dirty="0" smtClean="0"/>
              <a:t>With the Exception of </a:t>
            </a:r>
            <a:r>
              <a:rPr lang="en-US" dirty="0" smtClean="0"/>
              <a:t>churches in Ethiopia</a:t>
            </a:r>
            <a:endParaRPr lang="en-US" dirty="0" smtClean="0"/>
          </a:p>
          <a:p>
            <a:r>
              <a:rPr lang="en-US" dirty="0"/>
              <a:t>11 churches were </a:t>
            </a:r>
            <a:r>
              <a:rPr lang="en-US" b="1" dirty="0"/>
              <a:t>carved out of the red </a:t>
            </a:r>
            <a:r>
              <a:rPr lang="en-US" b="1" dirty="0" smtClean="0"/>
              <a:t>tufa rock</a:t>
            </a:r>
          </a:p>
          <a:p>
            <a:r>
              <a:rPr lang="en-US" dirty="0"/>
              <a:t>painted with biblical </a:t>
            </a:r>
            <a:r>
              <a:rPr lang="en-US" dirty="0" smtClean="0"/>
              <a:t>murals inside</a:t>
            </a:r>
          </a:p>
          <a:p>
            <a:r>
              <a:rPr lang="en-US" dirty="0">
                <a:hlinkClick r:id="rId3"/>
              </a:rPr>
              <a:t>https://</a:t>
            </a:r>
            <a:r>
              <a:rPr lang="en-US" dirty="0" smtClean="0">
                <a:hlinkClick r:id="rId3"/>
              </a:rPr>
              <a:t>www.youtube.com/watch?v=zI4N0KrDjLg</a:t>
            </a:r>
            <a:endParaRPr lang="en-US" dirty="0" smtClean="0"/>
          </a:p>
          <a:p>
            <a:endParaRPr lang="en-US" dirty="0"/>
          </a:p>
        </p:txBody>
      </p:sp>
      <p:pic>
        <p:nvPicPr>
          <p:cNvPr id="5" name="Content Placeholder 4"/>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765495" y="4116470"/>
            <a:ext cx="3028950" cy="1817370"/>
          </a:xfr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2070737"/>
            <a:ext cx="2952750" cy="2100263"/>
          </a:xfrm>
          <a:prstGeom prst="rect">
            <a:avLst/>
          </a:prstGeom>
        </p:spPr>
      </p:pic>
    </p:spTree>
    <p:extLst>
      <p:ext uri="{BB962C8B-B14F-4D97-AF65-F5344CB8AC3E}">
        <p14:creationId xmlns:p14="http://schemas.microsoft.com/office/powerpoint/2010/main" val="1912288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87255"/>
          </a:xfrm>
        </p:spPr>
        <p:txBody>
          <a:bodyPr>
            <a:normAutofit fontScale="90000"/>
          </a:bodyPr>
          <a:lstStyle/>
          <a:p>
            <a:r>
              <a:rPr lang="en-US" b="1" dirty="0" smtClean="0"/>
              <a:t/>
            </a:r>
            <a:br>
              <a:rPr lang="en-US" b="1" dirty="0" smtClean="0"/>
            </a:br>
            <a:r>
              <a:rPr lang="en-US" b="1" dirty="0" smtClean="0"/>
              <a:t>Music and Christianity</a:t>
            </a:r>
            <a:br>
              <a:rPr lang="en-US" b="1" dirty="0" smtClean="0"/>
            </a:br>
            <a:r>
              <a:rPr lang="en-US" b="1" dirty="0" smtClean="0"/>
              <a:t>Contemporary Gospel </a:t>
            </a:r>
            <a:r>
              <a:rPr lang="en-US" b="1" dirty="0" smtClean="0"/>
              <a:t>Music </a:t>
            </a:r>
            <a:r>
              <a:rPr lang="en-US" b="1" dirty="0" smtClean="0"/>
              <a:t>in Tanzania (East Africa)</a:t>
            </a:r>
            <a:r>
              <a:rPr lang="en-US" dirty="0"/>
              <a:t/>
            </a:r>
            <a:br>
              <a:rPr lang="en-US" dirty="0"/>
            </a:br>
            <a:endParaRPr lang="en-US" dirty="0"/>
          </a:p>
        </p:txBody>
      </p:sp>
      <p:sp>
        <p:nvSpPr>
          <p:cNvPr id="3" name="Content Placeholder 2"/>
          <p:cNvSpPr>
            <a:spLocks noGrp="1"/>
          </p:cNvSpPr>
          <p:nvPr>
            <p:ph idx="1"/>
          </p:nvPr>
        </p:nvSpPr>
        <p:spPr>
          <a:xfrm>
            <a:off x="457200" y="2062976"/>
            <a:ext cx="8229600" cy="4642624"/>
          </a:xfrm>
        </p:spPr>
        <p:txBody>
          <a:bodyPr>
            <a:normAutofit fontScale="85000" lnSpcReduction="10000"/>
          </a:bodyPr>
          <a:lstStyle/>
          <a:p>
            <a:r>
              <a:rPr lang="en-US" dirty="0"/>
              <a:t>Active church choirs have also produced a vibrant gospel music scene. </a:t>
            </a:r>
            <a:r>
              <a:rPr lang="en-US" b="1" dirty="0"/>
              <a:t>Singer</a:t>
            </a:r>
            <a:r>
              <a:rPr lang="en-US" dirty="0"/>
              <a:t> </a:t>
            </a:r>
            <a:r>
              <a:rPr lang="en-US" b="1" dirty="0"/>
              <a:t>Rose </a:t>
            </a:r>
            <a:r>
              <a:rPr lang="en-US" b="1" dirty="0" err="1"/>
              <a:t>Muhando</a:t>
            </a:r>
            <a:r>
              <a:rPr lang="en-US" dirty="0"/>
              <a:t> in 2011 signed a deal with Sony Music Entertainment, the first deal of its kind for East Africa. She is considered one of the most acclaimed gospel artists with a huge following throughout East Africa</a:t>
            </a:r>
            <a:r>
              <a:rPr lang="en-US" dirty="0" smtClean="0"/>
              <a:t>.</a:t>
            </a:r>
          </a:p>
          <a:p>
            <a:endParaRPr lang="en-US" b="1" dirty="0"/>
          </a:p>
          <a:p>
            <a:endParaRPr lang="en-US" dirty="0" smtClean="0"/>
          </a:p>
          <a:p>
            <a:pPr marL="0" indent="0">
              <a:buNone/>
            </a:pPr>
            <a:r>
              <a:rPr lang="en-US" b="1" dirty="0" err="1"/>
              <a:t>Tutamgusa</a:t>
            </a:r>
            <a:r>
              <a:rPr lang="en-US" b="1" dirty="0"/>
              <a:t> || Rose </a:t>
            </a:r>
            <a:r>
              <a:rPr lang="en-US" b="1" dirty="0" err="1"/>
              <a:t>Muhando</a:t>
            </a:r>
            <a:r>
              <a:rPr lang="en-US" b="1" dirty="0"/>
              <a:t> Ft. </a:t>
            </a:r>
            <a:r>
              <a:rPr lang="en-US" b="1" dirty="0" err="1"/>
              <a:t>Daudi</a:t>
            </a:r>
            <a:r>
              <a:rPr lang="en-US" b="1" dirty="0"/>
              <a:t> || Official Video </a:t>
            </a:r>
            <a:r>
              <a:rPr lang="en-US" b="1" dirty="0" smtClean="0"/>
              <a:t>2017  (5:00 </a:t>
            </a:r>
            <a:r>
              <a:rPr lang="en-US" b="1" dirty="0" err="1" smtClean="0"/>
              <a:t>mins</a:t>
            </a:r>
            <a:r>
              <a:rPr lang="en-US" b="1" dirty="0" smtClean="0"/>
              <a:t>)</a:t>
            </a:r>
            <a:endParaRPr lang="en-US" b="1" dirty="0" smtClean="0"/>
          </a:p>
          <a:p>
            <a:pPr marL="0" indent="0">
              <a:buNone/>
            </a:pPr>
            <a:r>
              <a:rPr lang="en-US" b="1" dirty="0">
                <a:hlinkClick r:id="rId2"/>
              </a:rPr>
              <a:t>https://</a:t>
            </a:r>
            <a:r>
              <a:rPr lang="en-US" b="1" dirty="0" smtClean="0">
                <a:hlinkClick r:id="rId2"/>
              </a:rPr>
              <a:t>www.youtube.com/watch?v=vGrcP6iEWcA</a:t>
            </a:r>
            <a:endParaRPr lang="en-US" b="1" dirty="0" smtClean="0"/>
          </a:p>
          <a:p>
            <a:pPr marL="0" indent="0">
              <a:buNone/>
            </a:pPr>
            <a:endParaRPr lang="en-US" b="1" dirty="0"/>
          </a:p>
          <a:p>
            <a:endParaRPr lang="en-US" dirty="0"/>
          </a:p>
          <a:p>
            <a:endParaRPr lang="en-US" dirty="0"/>
          </a:p>
        </p:txBody>
      </p:sp>
    </p:spTree>
    <p:extLst>
      <p:ext uri="{BB962C8B-B14F-4D97-AF65-F5344CB8AC3E}">
        <p14:creationId xmlns:p14="http://schemas.microsoft.com/office/powerpoint/2010/main" val="100960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Ethiopia and its ancient Architecture   video 56:54 </a:t>
            </a:r>
            <a:r>
              <a:rPr lang="en-US" dirty="0" err="1" smtClean="0"/>
              <a:t>mins</a:t>
            </a:r>
            <a:endParaRPr lang="en-US" dirty="0" smtClean="0"/>
          </a:p>
          <a:p>
            <a:r>
              <a:rPr lang="en-US" u="sng" dirty="0" smtClean="0">
                <a:hlinkClick r:id="rId2"/>
              </a:rPr>
              <a:t>https://www.youtube.com/watch?v=WhdV6kiwZ1w</a:t>
            </a:r>
            <a:endParaRPr lang="en-US" u="sng" dirty="0" smtClean="0"/>
          </a:p>
          <a:p>
            <a:endParaRPr lang="en-US" u="sng" dirty="0"/>
          </a:p>
          <a:p>
            <a:pPr marL="0" indent="0">
              <a:buNone/>
            </a:pPr>
            <a:r>
              <a:rPr lang="en-US" b="1" dirty="0" smtClean="0"/>
              <a:t>Masons of </a:t>
            </a:r>
            <a:r>
              <a:rPr lang="en-US" b="1" dirty="0" err="1" smtClean="0"/>
              <a:t>Djenné</a:t>
            </a:r>
            <a:r>
              <a:rPr lang="en-US" b="1" dirty="0" smtClean="0"/>
              <a:t> - City of Mud </a:t>
            </a:r>
            <a:r>
              <a:rPr lang="en-US" dirty="0" smtClean="0"/>
              <a:t>5:12 </a:t>
            </a:r>
            <a:r>
              <a:rPr lang="en-US" dirty="0" err="1" smtClean="0"/>
              <a:t>mins</a:t>
            </a:r>
            <a:r>
              <a:rPr lang="en-US" dirty="0" smtClean="0"/>
              <a:t> </a:t>
            </a:r>
          </a:p>
          <a:p>
            <a:r>
              <a:rPr lang="en-US" u="sng" dirty="0" smtClean="0"/>
              <a:t>Smithsonian’s National Museum of Natural History</a:t>
            </a:r>
            <a:r>
              <a:rPr lang="en-US" dirty="0" smtClean="0"/>
              <a:t> Published on Aug 23, 2013. </a:t>
            </a:r>
            <a:r>
              <a:rPr lang="en-US" dirty="0" smtClean="0">
                <a:hlinkClick r:id="rId3"/>
              </a:rPr>
              <a:t>https://www.youtube.com/watch?v=XiHOqxo5tpc</a:t>
            </a:r>
            <a:endParaRPr lang="en-US" dirty="0" smtClean="0"/>
          </a:p>
          <a:p>
            <a:pPr marL="0" indent="0">
              <a:buNone/>
            </a:pPr>
            <a:endParaRPr lang="en-US" b="1" dirty="0" smtClean="0"/>
          </a:p>
          <a:p>
            <a:pPr marL="0" indent="0">
              <a:buNone/>
            </a:pPr>
            <a:r>
              <a:rPr lang="en-US" b="1" dirty="0" err="1" smtClean="0"/>
              <a:t>Lalibela</a:t>
            </a:r>
            <a:r>
              <a:rPr lang="en-US" b="1" dirty="0" smtClean="0"/>
              <a:t> </a:t>
            </a:r>
            <a:r>
              <a:rPr lang="en-US" b="1" dirty="0"/>
              <a:t>- the history behind the Rock churches of Ethiopia</a:t>
            </a:r>
          </a:p>
          <a:p>
            <a:r>
              <a:rPr lang="en-US" u="sng" dirty="0" smtClean="0"/>
              <a:t>9:00 </a:t>
            </a:r>
            <a:r>
              <a:rPr lang="en-US" u="sng" dirty="0" err="1" smtClean="0"/>
              <a:t>mins</a:t>
            </a:r>
            <a:endParaRPr lang="en-US" u="sng" dirty="0" smtClean="0"/>
          </a:p>
          <a:p>
            <a:r>
              <a:rPr lang="en-US" dirty="0">
                <a:hlinkClick r:id="rId4"/>
              </a:rPr>
              <a:t>https://</a:t>
            </a:r>
            <a:r>
              <a:rPr lang="en-US" dirty="0" smtClean="0">
                <a:hlinkClick r:id="rId4"/>
              </a:rPr>
              <a:t>www.youtube.com/watch?v=zI4N0KrDjLg</a:t>
            </a:r>
            <a:endParaRPr lang="en-US" dirty="0" smtClean="0"/>
          </a:p>
          <a:p>
            <a:endParaRPr lang="en-US" dirty="0"/>
          </a:p>
        </p:txBody>
      </p:sp>
    </p:spTree>
    <p:extLst>
      <p:ext uri="{BB962C8B-B14F-4D97-AF65-F5344CB8AC3E}">
        <p14:creationId xmlns:p14="http://schemas.microsoft.com/office/powerpoint/2010/main" val="25631265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439</TotalTime>
  <Words>1285</Words>
  <Application>Microsoft Office PowerPoint</Application>
  <PresentationFormat>On-screen Show (4:3)</PresentationFormat>
  <Paragraphs>209</Paragraphs>
  <Slides>30</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Islam, and Christianity </vt:lpstr>
      <vt:lpstr>Areas of Religious Influence Islam in African Society</vt:lpstr>
      <vt:lpstr>History of Islam in Africa</vt:lpstr>
      <vt:lpstr>Regional demographics</vt:lpstr>
      <vt:lpstr>Islamic influence in Africa</vt:lpstr>
      <vt:lpstr>How Islam came to Africa</vt:lpstr>
      <vt:lpstr>How Islam moved further south into sub-Saharan Africa</vt:lpstr>
      <vt:lpstr>How Islam came to South Africa</vt:lpstr>
      <vt:lpstr>Beliefs</vt:lpstr>
      <vt:lpstr>Central Beliefs of Islam</vt:lpstr>
      <vt:lpstr>Key writings (texts) and  codes of conduct</vt:lpstr>
      <vt:lpstr>Part of the sunna (believer’s path)</vt:lpstr>
      <vt:lpstr>History of Africans’ conversion to Islam </vt:lpstr>
      <vt:lpstr>Holy Places – Islamic Architecture</vt:lpstr>
      <vt:lpstr>Important Mosque in Africa</vt:lpstr>
      <vt:lpstr>Designs and techniques</vt:lpstr>
      <vt:lpstr>Islamic Architecture</vt:lpstr>
      <vt:lpstr>Christianity in Africa</vt:lpstr>
      <vt:lpstr>Christianity in African Society</vt:lpstr>
      <vt:lpstr>Late Antiquity – Africa north Africa 1-3 cent. / eastern Africa 3rd -5th centuries</vt:lpstr>
      <vt:lpstr>The spread of Christianity Pre-colonial and colonial periods</vt:lpstr>
      <vt:lpstr>Missionaries and their relationship with colonial officials</vt:lpstr>
      <vt:lpstr>African Independent Churches</vt:lpstr>
      <vt:lpstr> Christians Believe…. </vt:lpstr>
      <vt:lpstr>Beliefs Christianity</vt:lpstr>
      <vt:lpstr>Practices </vt:lpstr>
      <vt:lpstr>Other Religious structures Christian cave monasteries in Ethiopia</vt:lpstr>
      <vt:lpstr>Religious structures Early Christians - rock churches</vt:lpstr>
      <vt:lpstr> Music and Christianity Contemporary Gospel Music in Tanzania (East Africa)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cynthia</dc:creator>
  <cp:lastModifiedBy>Colleen Haas</cp:lastModifiedBy>
  <cp:revision>40</cp:revision>
  <dcterms:created xsi:type="dcterms:W3CDTF">2013-01-26T16:49:14Z</dcterms:created>
  <dcterms:modified xsi:type="dcterms:W3CDTF">2018-10-04T14:13:28Z</dcterms:modified>
</cp:coreProperties>
</file>